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59"/>
  </p:notesMasterIdLst>
  <p:sldIdLst>
    <p:sldId id="352" r:id="rId2"/>
    <p:sldId id="301" r:id="rId3"/>
    <p:sldId id="267" r:id="rId4"/>
    <p:sldId id="305" r:id="rId5"/>
    <p:sldId id="306" r:id="rId6"/>
    <p:sldId id="307" r:id="rId7"/>
    <p:sldId id="275" r:id="rId8"/>
    <p:sldId id="303" r:id="rId9"/>
    <p:sldId id="302" r:id="rId10"/>
    <p:sldId id="277" r:id="rId11"/>
    <p:sldId id="278" r:id="rId12"/>
    <p:sldId id="283" r:id="rId13"/>
    <p:sldId id="309" r:id="rId14"/>
    <p:sldId id="310" r:id="rId15"/>
    <p:sldId id="311" r:id="rId16"/>
    <p:sldId id="308" r:id="rId17"/>
    <p:sldId id="282" r:id="rId18"/>
    <p:sldId id="299" r:id="rId19"/>
    <p:sldId id="313" r:id="rId20"/>
    <p:sldId id="314" r:id="rId21"/>
    <p:sldId id="318" r:id="rId22"/>
    <p:sldId id="324" r:id="rId23"/>
    <p:sldId id="325" r:id="rId24"/>
    <p:sldId id="326" r:id="rId25"/>
    <p:sldId id="327" r:id="rId26"/>
    <p:sldId id="328" r:id="rId27"/>
    <p:sldId id="329" r:id="rId28"/>
    <p:sldId id="330" r:id="rId29"/>
    <p:sldId id="331" r:id="rId30"/>
    <p:sldId id="333" r:id="rId31"/>
    <p:sldId id="334" r:id="rId32"/>
    <p:sldId id="335" r:id="rId33"/>
    <p:sldId id="336" r:id="rId34"/>
    <p:sldId id="337" r:id="rId35"/>
    <p:sldId id="338" r:id="rId36"/>
    <p:sldId id="354" r:id="rId37"/>
    <p:sldId id="319" r:id="rId38"/>
    <p:sldId id="315" r:id="rId39"/>
    <p:sldId id="316" r:id="rId40"/>
    <p:sldId id="317" r:id="rId41"/>
    <p:sldId id="320" r:id="rId42"/>
    <p:sldId id="321" r:id="rId43"/>
    <p:sldId id="322" r:id="rId44"/>
    <p:sldId id="340" r:id="rId45"/>
    <p:sldId id="341" r:id="rId46"/>
    <p:sldId id="342" r:id="rId47"/>
    <p:sldId id="343" r:id="rId48"/>
    <p:sldId id="344" r:id="rId49"/>
    <p:sldId id="346" r:id="rId50"/>
    <p:sldId id="347" r:id="rId51"/>
    <p:sldId id="348" r:id="rId52"/>
    <p:sldId id="349" r:id="rId53"/>
    <p:sldId id="351" r:id="rId54"/>
    <p:sldId id="350" r:id="rId55"/>
    <p:sldId id="312" r:id="rId56"/>
    <p:sldId id="332" r:id="rId57"/>
    <p:sldId id="353" r:id="rId5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33CC33"/>
    <a:srgbClr val="FF0000"/>
    <a:srgbClr val="FF3300"/>
    <a:srgbClr val="FFFF00"/>
    <a:srgbClr val="64B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94660"/>
  </p:normalViewPr>
  <p:slideViewPr>
    <p:cSldViewPr snapToGrid="0">
      <p:cViewPr varScale="1">
        <p:scale>
          <a:sx n="104" d="100"/>
          <a:sy n="104" d="100"/>
        </p:scale>
        <p:origin x="67" y="9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33615E-D8B7-49F9-8B78-4F384BF0F72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00743BA-68D9-4155-8A24-8B7C6039126D}">
      <dgm:prSet custT="1"/>
      <dgm:spPr>
        <a:solidFill>
          <a:srgbClr val="92D050"/>
        </a:solidFill>
      </dgm:spPr>
      <dgm:t>
        <a:bodyPr lIns="108000" tIns="108000" rIns="108000" bIns="108000"/>
        <a:lstStyle/>
        <a:p>
          <a:r>
            <a:rPr lang="de-CH" sz="1800" noProof="0" dirty="0">
              <a:solidFill>
                <a:sysClr val="windowText" lastClr="000000"/>
              </a:solidFill>
            </a:rPr>
            <a:t>Zufall</a:t>
          </a:r>
        </a:p>
        <a:p>
          <a:r>
            <a:rPr lang="de-CH" sz="1800" noProof="0" dirty="0">
              <a:solidFill>
                <a:sysClr val="windowText" lastClr="000000"/>
              </a:solidFill>
            </a:rPr>
            <a:t>Keine Anfrage bringt 2x das gleiche Ergebnis</a:t>
          </a:r>
          <a:endParaRPr lang="de-CH" sz="1600" noProof="0" dirty="0">
            <a:solidFill>
              <a:sysClr val="windowText" lastClr="000000"/>
            </a:solidFill>
          </a:endParaRPr>
        </a:p>
      </dgm:t>
    </dgm:pt>
    <dgm:pt modelId="{28F64871-1CA2-42EB-B0CC-65E54117017E}" type="parTrans" cxnId="{E23EF551-23CF-4F2B-A494-97BB62658B2F}">
      <dgm:prSet/>
      <dgm:spPr/>
      <dgm:t>
        <a:bodyPr/>
        <a:lstStyle/>
        <a:p>
          <a:endParaRPr lang="en-US"/>
        </a:p>
      </dgm:t>
    </dgm:pt>
    <dgm:pt modelId="{63086578-3E69-4A73-B4B2-AD54BC58F487}" type="sibTrans" cxnId="{E23EF551-23CF-4F2B-A494-97BB62658B2F}">
      <dgm:prSet/>
      <dgm:spPr/>
      <dgm:t>
        <a:bodyPr/>
        <a:lstStyle/>
        <a:p>
          <a:endParaRPr lang="en-US"/>
        </a:p>
      </dgm:t>
    </dgm:pt>
    <dgm:pt modelId="{AF24ED73-AFCB-4F05-9B04-AA1A4EDE92F5}">
      <dgm:prSet custT="1"/>
      <dgm:spPr>
        <a:solidFill>
          <a:srgbClr val="92D050"/>
        </a:solidFill>
      </dgm:spPr>
      <dgm:t>
        <a:bodyPr lIns="108000" tIns="108000" rIns="108000" bIns="108000"/>
        <a:lstStyle/>
        <a:p>
          <a:r>
            <a:rPr lang="de-CH" sz="1800" noProof="0" dirty="0">
              <a:solidFill>
                <a:sysClr val="windowText" lastClr="000000"/>
              </a:solidFill>
            </a:rPr>
            <a:t>Eine KI gibt am besten wieder was bereits irgendwie/-wo existiert. </a:t>
          </a:r>
        </a:p>
        <a:p>
          <a:r>
            <a:rPr lang="de-CH" sz="1400" noProof="0" dirty="0">
              <a:solidFill>
                <a:sysClr val="windowText" lastClr="000000"/>
              </a:solidFill>
            </a:rPr>
            <a:t>Weil für Dich etwas neu ist, muss das nicht für das ganze Internet gelten.</a:t>
          </a:r>
          <a:endParaRPr lang="de-CH" sz="1800" noProof="0" dirty="0">
            <a:solidFill>
              <a:sysClr val="windowText" lastClr="000000"/>
            </a:solidFill>
          </a:endParaRPr>
        </a:p>
      </dgm:t>
    </dgm:pt>
    <dgm:pt modelId="{033DAC61-A016-4875-99BF-72D4E4CA5E36}" type="parTrans" cxnId="{B613495B-C95B-40B6-BDF9-7CFA1B79947D}">
      <dgm:prSet/>
      <dgm:spPr/>
      <dgm:t>
        <a:bodyPr/>
        <a:lstStyle/>
        <a:p>
          <a:endParaRPr lang="en-US"/>
        </a:p>
      </dgm:t>
    </dgm:pt>
    <dgm:pt modelId="{2DC9B313-6B22-47D9-935A-7F2003BF5707}" type="sibTrans" cxnId="{B613495B-C95B-40B6-BDF9-7CFA1B79947D}">
      <dgm:prSet/>
      <dgm:spPr/>
      <dgm:t>
        <a:bodyPr/>
        <a:lstStyle/>
        <a:p>
          <a:endParaRPr lang="en-US"/>
        </a:p>
      </dgm:t>
    </dgm:pt>
    <dgm:pt modelId="{E120707F-00F8-4180-B0D0-EB3766AECA67}">
      <dgm:prSet custT="1"/>
      <dgm:spPr>
        <a:solidFill>
          <a:srgbClr val="92D050"/>
        </a:solidFill>
      </dgm:spPr>
      <dgm:t>
        <a:bodyPr lIns="108000" tIns="108000" rIns="108000" bIns="108000"/>
        <a:lstStyle/>
        <a:p>
          <a:r>
            <a:rPr lang="de-CH" sz="1800" noProof="0" dirty="0">
              <a:solidFill>
                <a:sysClr val="windowText" lastClr="000000"/>
              </a:solidFill>
            </a:rPr>
            <a:t>Eine KI will Dir eine Antwort geben und halluziniert wenn es keine hat!</a:t>
          </a:r>
        </a:p>
      </dgm:t>
    </dgm:pt>
    <dgm:pt modelId="{C28AEB97-E7D9-4A18-9F34-FE9BCDD540E1}" type="parTrans" cxnId="{E49F81CA-1754-4605-8C55-A9F26515C623}">
      <dgm:prSet/>
      <dgm:spPr/>
      <dgm:t>
        <a:bodyPr/>
        <a:lstStyle/>
        <a:p>
          <a:endParaRPr lang="en-US"/>
        </a:p>
      </dgm:t>
    </dgm:pt>
    <dgm:pt modelId="{1B1CD284-AF9B-44A5-B017-1B4F718881B8}" type="sibTrans" cxnId="{E49F81CA-1754-4605-8C55-A9F26515C623}">
      <dgm:prSet/>
      <dgm:spPr/>
      <dgm:t>
        <a:bodyPr/>
        <a:lstStyle/>
        <a:p>
          <a:endParaRPr lang="en-US"/>
        </a:p>
      </dgm:t>
    </dgm:pt>
    <dgm:pt modelId="{2E9A731E-7D1C-44E4-AA45-95C5F636D638}">
      <dgm:prSet custT="1"/>
      <dgm:spPr>
        <a:solidFill>
          <a:srgbClr val="92D050"/>
        </a:solidFill>
      </dgm:spPr>
      <dgm:t>
        <a:bodyPr lIns="108000" tIns="108000" rIns="108000" bIns="108000"/>
        <a:lstStyle/>
        <a:p>
          <a:r>
            <a:rPr lang="en-US" sz="1600" noProof="0" dirty="0" err="1">
              <a:solidFill>
                <a:sysClr val="windowText" lastClr="000000"/>
              </a:solidFill>
            </a:rPr>
            <a:t>Vorsicht</a:t>
          </a:r>
          <a:r>
            <a:rPr lang="en-US" sz="1600" noProof="0" dirty="0">
              <a:solidFill>
                <a:sysClr val="windowText" lastClr="000000"/>
              </a:solidFill>
            </a:rPr>
            <a:t>, </a:t>
          </a:r>
          <a:r>
            <a:rPr lang="en-US" sz="1600" noProof="0" dirty="0" err="1">
              <a:solidFill>
                <a:sysClr val="windowText" lastClr="000000"/>
              </a:solidFill>
            </a:rPr>
            <a:t>menschliche</a:t>
          </a:r>
          <a:r>
            <a:rPr lang="en-US" sz="1600" noProof="0" dirty="0">
              <a:solidFill>
                <a:sysClr val="windowText" lastClr="000000"/>
              </a:solidFill>
            </a:rPr>
            <a:t> Falle!</a:t>
          </a:r>
          <a:br>
            <a:rPr lang="en-US" sz="1600" noProof="0" dirty="0">
              <a:solidFill>
                <a:sysClr val="windowText" lastClr="000000"/>
              </a:solidFill>
            </a:rPr>
          </a:br>
          <a:r>
            <a:rPr lang="de-CH" sz="1600" dirty="0"/>
            <a:t>Wenn ein Modell so antwortet, dass wir es verstehen, dann weisen wir dem Modell das Gleiche Verständnis zu.</a:t>
          </a:r>
          <a:br>
            <a:rPr lang="de-CH" sz="1600" dirty="0"/>
          </a:br>
          <a:r>
            <a:rPr lang="de-CH" sz="1600" dirty="0">
              <a:solidFill>
                <a:schemeClr val="tx1"/>
              </a:solidFill>
            </a:rPr>
            <a:t>Das ist falsch! Es ist nur besonders gut berechnet!</a:t>
          </a:r>
          <a:endParaRPr lang="de-CH" sz="1600" noProof="0" dirty="0">
            <a:solidFill>
              <a:schemeClr val="tx1"/>
            </a:solidFill>
          </a:endParaRPr>
        </a:p>
      </dgm:t>
    </dgm:pt>
    <dgm:pt modelId="{D7F59D5E-806B-4792-A9BF-5B831D58D391}" type="parTrans" cxnId="{15C12C32-B59E-49B3-BA6E-8510A7016876}">
      <dgm:prSet/>
      <dgm:spPr/>
      <dgm:t>
        <a:bodyPr/>
        <a:lstStyle/>
        <a:p>
          <a:endParaRPr lang="de-CH"/>
        </a:p>
      </dgm:t>
    </dgm:pt>
    <dgm:pt modelId="{8591EFFB-3767-49D4-A26D-E0244BA3A304}" type="sibTrans" cxnId="{15C12C32-B59E-49B3-BA6E-8510A7016876}">
      <dgm:prSet/>
      <dgm:spPr/>
      <dgm:t>
        <a:bodyPr/>
        <a:lstStyle/>
        <a:p>
          <a:endParaRPr lang="de-CH"/>
        </a:p>
      </dgm:t>
    </dgm:pt>
    <dgm:pt modelId="{CAD35BC7-B93E-41B1-A852-4E3F738D71B5}" type="pres">
      <dgm:prSet presAssocID="{A133615E-D8B7-49F9-8B78-4F384BF0F727}" presName="diagram" presStyleCnt="0">
        <dgm:presLayoutVars>
          <dgm:dir/>
          <dgm:resizeHandles val="exact"/>
        </dgm:presLayoutVars>
      </dgm:prSet>
      <dgm:spPr/>
    </dgm:pt>
    <dgm:pt modelId="{003F09B0-BF27-4E99-82F6-114CFDECE573}" type="pres">
      <dgm:prSet presAssocID="{300743BA-68D9-4155-8A24-8B7C6039126D}" presName="node" presStyleLbl="node1" presStyleIdx="0" presStyleCnt="4" custScaleY="120564">
        <dgm:presLayoutVars>
          <dgm:bulletEnabled val="1"/>
        </dgm:presLayoutVars>
      </dgm:prSet>
      <dgm:spPr/>
    </dgm:pt>
    <dgm:pt modelId="{5CF695E9-E6E3-41D9-85D4-8C04A590C110}" type="pres">
      <dgm:prSet presAssocID="{63086578-3E69-4A73-B4B2-AD54BC58F487}" presName="sibTrans" presStyleCnt="0"/>
      <dgm:spPr/>
    </dgm:pt>
    <dgm:pt modelId="{B6D125DF-E357-449E-820C-1138C215194E}" type="pres">
      <dgm:prSet presAssocID="{AF24ED73-AFCB-4F05-9B04-AA1A4EDE92F5}" presName="node" presStyleLbl="node1" presStyleIdx="1" presStyleCnt="4" custScaleY="120564">
        <dgm:presLayoutVars>
          <dgm:bulletEnabled val="1"/>
        </dgm:presLayoutVars>
      </dgm:prSet>
      <dgm:spPr/>
    </dgm:pt>
    <dgm:pt modelId="{2C798337-51F1-42CB-85F1-A4B180F3D1B0}" type="pres">
      <dgm:prSet presAssocID="{2DC9B313-6B22-47D9-935A-7F2003BF5707}" presName="sibTrans" presStyleCnt="0"/>
      <dgm:spPr/>
    </dgm:pt>
    <dgm:pt modelId="{86B672B9-979B-41CC-93DA-0928457BA8C8}" type="pres">
      <dgm:prSet presAssocID="{E120707F-00F8-4180-B0D0-EB3766AECA67}" presName="node" presStyleLbl="node1" presStyleIdx="2" presStyleCnt="4" custScaleY="120564">
        <dgm:presLayoutVars>
          <dgm:bulletEnabled val="1"/>
        </dgm:presLayoutVars>
      </dgm:prSet>
      <dgm:spPr/>
    </dgm:pt>
    <dgm:pt modelId="{B55BA8C9-5CE8-4DB5-85D8-A722DC5CAECB}" type="pres">
      <dgm:prSet presAssocID="{1B1CD284-AF9B-44A5-B017-1B4F718881B8}" presName="sibTrans" presStyleCnt="0"/>
      <dgm:spPr/>
    </dgm:pt>
    <dgm:pt modelId="{5F6B2108-E9DF-4CAC-8A09-92ABE342E0A2}" type="pres">
      <dgm:prSet presAssocID="{2E9A731E-7D1C-44E4-AA45-95C5F636D638}" presName="node" presStyleLbl="node1" presStyleIdx="3" presStyleCnt="4" custScaleY="120081">
        <dgm:presLayoutVars>
          <dgm:bulletEnabled val="1"/>
        </dgm:presLayoutVars>
      </dgm:prSet>
      <dgm:spPr/>
    </dgm:pt>
  </dgm:ptLst>
  <dgm:cxnLst>
    <dgm:cxn modelId="{EF9AE900-FC06-4A54-BE4F-05ECC649B395}" type="presOf" srcId="{300743BA-68D9-4155-8A24-8B7C6039126D}" destId="{003F09B0-BF27-4E99-82F6-114CFDECE573}" srcOrd="0" destOrd="0" presId="urn:microsoft.com/office/officeart/2005/8/layout/default"/>
    <dgm:cxn modelId="{D2129F21-5CDF-4A78-BC27-9D9037E3E4B9}" type="presOf" srcId="{2E9A731E-7D1C-44E4-AA45-95C5F636D638}" destId="{5F6B2108-E9DF-4CAC-8A09-92ABE342E0A2}" srcOrd="0" destOrd="0" presId="urn:microsoft.com/office/officeart/2005/8/layout/default"/>
    <dgm:cxn modelId="{15C12C32-B59E-49B3-BA6E-8510A7016876}" srcId="{A133615E-D8B7-49F9-8B78-4F384BF0F727}" destId="{2E9A731E-7D1C-44E4-AA45-95C5F636D638}" srcOrd="3" destOrd="0" parTransId="{D7F59D5E-806B-4792-A9BF-5B831D58D391}" sibTransId="{8591EFFB-3767-49D4-A26D-E0244BA3A304}"/>
    <dgm:cxn modelId="{B613495B-C95B-40B6-BDF9-7CFA1B79947D}" srcId="{A133615E-D8B7-49F9-8B78-4F384BF0F727}" destId="{AF24ED73-AFCB-4F05-9B04-AA1A4EDE92F5}" srcOrd="1" destOrd="0" parTransId="{033DAC61-A016-4875-99BF-72D4E4CA5E36}" sibTransId="{2DC9B313-6B22-47D9-935A-7F2003BF5707}"/>
    <dgm:cxn modelId="{E23EF551-23CF-4F2B-A494-97BB62658B2F}" srcId="{A133615E-D8B7-49F9-8B78-4F384BF0F727}" destId="{300743BA-68D9-4155-8A24-8B7C6039126D}" srcOrd="0" destOrd="0" parTransId="{28F64871-1CA2-42EB-B0CC-65E54117017E}" sibTransId="{63086578-3E69-4A73-B4B2-AD54BC58F487}"/>
    <dgm:cxn modelId="{493CA0A8-C80A-40B4-BE80-58E22AF231C6}" type="presOf" srcId="{AF24ED73-AFCB-4F05-9B04-AA1A4EDE92F5}" destId="{B6D125DF-E357-449E-820C-1138C215194E}" srcOrd="0" destOrd="0" presId="urn:microsoft.com/office/officeart/2005/8/layout/default"/>
    <dgm:cxn modelId="{E49F81CA-1754-4605-8C55-A9F26515C623}" srcId="{A133615E-D8B7-49F9-8B78-4F384BF0F727}" destId="{E120707F-00F8-4180-B0D0-EB3766AECA67}" srcOrd="2" destOrd="0" parTransId="{C28AEB97-E7D9-4A18-9F34-FE9BCDD540E1}" sibTransId="{1B1CD284-AF9B-44A5-B017-1B4F718881B8}"/>
    <dgm:cxn modelId="{C59719D6-86A4-4D7E-BCD2-D11F446707F8}" type="presOf" srcId="{E120707F-00F8-4180-B0D0-EB3766AECA67}" destId="{86B672B9-979B-41CC-93DA-0928457BA8C8}" srcOrd="0" destOrd="0" presId="urn:microsoft.com/office/officeart/2005/8/layout/default"/>
    <dgm:cxn modelId="{15AFB9F9-3BE8-4568-8BB0-B8D5AB098F04}" type="presOf" srcId="{A133615E-D8B7-49F9-8B78-4F384BF0F727}" destId="{CAD35BC7-B93E-41B1-A852-4E3F738D71B5}" srcOrd="0" destOrd="0" presId="urn:microsoft.com/office/officeart/2005/8/layout/default"/>
    <dgm:cxn modelId="{B2D6171F-02C6-4B82-A7B1-060E78C4EC99}" type="presParOf" srcId="{CAD35BC7-B93E-41B1-A852-4E3F738D71B5}" destId="{003F09B0-BF27-4E99-82F6-114CFDECE573}" srcOrd="0" destOrd="0" presId="urn:microsoft.com/office/officeart/2005/8/layout/default"/>
    <dgm:cxn modelId="{CE853A5F-DC5A-467D-9CB5-11DD6C0F787A}" type="presParOf" srcId="{CAD35BC7-B93E-41B1-A852-4E3F738D71B5}" destId="{5CF695E9-E6E3-41D9-85D4-8C04A590C110}" srcOrd="1" destOrd="0" presId="urn:microsoft.com/office/officeart/2005/8/layout/default"/>
    <dgm:cxn modelId="{9D520436-4E3D-413A-85C3-43D8AA33B412}" type="presParOf" srcId="{CAD35BC7-B93E-41B1-A852-4E3F738D71B5}" destId="{B6D125DF-E357-449E-820C-1138C215194E}" srcOrd="2" destOrd="0" presId="urn:microsoft.com/office/officeart/2005/8/layout/default"/>
    <dgm:cxn modelId="{B41628C1-8213-4364-8314-7F70ACC1A6A4}" type="presParOf" srcId="{CAD35BC7-B93E-41B1-A852-4E3F738D71B5}" destId="{2C798337-51F1-42CB-85F1-A4B180F3D1B0}" srcOrd="3" destOrd="0" presId="urn:microsoft.com/office/officeart/2005/8/layout/default"/>
    <dgm:cxn modelId="{802E2E30-1418-4C9F-9681-39A2535A1D0B}" type="presParOf" srcId="{CAD35BC7-B93E-41B1-A852-4E3F738D71B5}" destId="{86B672B9-979B-41CC-93DA-0928457BA8C8}" srcOrd="4" destOrd="0" presId="urn:microsoft.com/office/officeart/2005/8/layout/default"/>
    <dgm:cxn modelId="{E0EE557E-255E-47E5-AF8A-E25B1B7B69CB}" type="presParOf" srcId="{CAD35BC7-B93E-41B1-A852-4E3F738D71B5}" destId="{B55BA8C9-5CE8-4DB5-85D8-A722DC5CAECB}" srcOrd="5" destOrd="0" presId="urn:microsoft.com/office/officeart/2005/8/layout/default"/>
    <dgm:cxn modelId="{4C4F78C3-1946-433B-B494-153BC1F46AB3}" type="presParOf" srcId="{CAD35BC7-B93E-41B1-A852-4E3F738D71B5}" destId="{5F6B2108-E9DF-4CAC-8A09-92ABE342E0A2}"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F09B0-BF27-4E99-82F6-114CFDECE573}">
      <dsp:nvSpPr>
        <dsp:cNvPr id="0" name=""/>
        <dsp:cNvSpPr/>
      </dsp:nvSpPr>
      <dsp:spPr>
        <a:xfrm>
          <a:off x="729" y="408783"/>
          <a:ext cx="2846655" cy="2059225"/>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108000" rIns="108000" bIns="108000" numCol="1" spcCol="1270" anchor="ctr" anchorCtr="0">
          <a:noAutofit/>
        </a:bodyPr>
        <a:lstStyle/>
        <a:p>
          <a:pPr marL="0" lvl="0" indent="0" algn="ctr" defTabSz="800100">
            <a:lnSpc>
              <a:spcPct val="90000"/>
            </a:lnSpc>
            <a:spcBef>
              <a:spcPct val="0"/>
            </a:spcBef>
            <a:spcAft>
              <a:spcPct val="35000"/>
            </a:spcAft>
            <a:buNone/>
          </a:pPr>
          <a:r>
            <a:rPr lang="de-CH" sz="1800" kern="1200" noProof="0" dirty="0">
              <a:solidFill>
                <a:sysClr val="windowText" lastClr="000000"/>
              </a:solidFill>
            </a:rPr>
            <a:t>Zufall</a:t>
          </a:r>
        </a:p>
        <a:p>
          <a:pPr marL="0" lvl="0" indent="0" algn="ctr" defTabSz="800100">
            <a:lnSpc>
              <a:spcPct val="90000"/>
            </a:lnSpc>
            <a:spcBef>
              <a:spcPct val="0"/>
            </a:spcBef>
            <a:spcAft>
              <a:spcPct val="35000"/>
            </a:spcAft>
            <a:buNone/>
          </a:pPr>
          <a:r>
            <a:rPr lang="de-CH" sz="1800" kern="1200" noProof="0" dirty="0">
              <a:solidFill>
                <a:sysClr val="windowText" lastClr="000000"/>
              </a:solidFill>
            </a:rPr>
            <a:t>Keine Anfrage bringt 2x das gleiche Ergebnis</a:t>
          </a:r>
          <a:endParaRPr lang="de-CH" sz="1600" kern="1200" noProof="0" dirty="0">
            <a:solidFill>
              <a:sysClr val="windowText" lastClr="000000"/>
            </a:solidFill>
          </a:endParaRPr>
        </a:p>
      </dsp:txBody>
      <dsp:txXfrm>
        <a:off x="729" y="408783"/>
        <a:ext cx="2846655" cy="2059225"/>
      </dsp:txXfrm>
    </dsp:sp>
    <dsp:sp modelId="{B6D125DF-E357-449E-820C-1138C215194E}">
      <dsp:nvSpPr>
        <dsp:cNvPr id="0" name=""/>
        <dsp:cNvSpPr/>
      </dsp:nvSpPr>
      <dsp:spPr>
        <a:xfrm>
          <a:off x="3132051" y="408783"/>
          <a:ext cx="2846655" cy="2059225"/>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108000" rIns="108000" bIns="108000" numCol="1" spcCol="1270" anchor="ctr" anchorCtr="0">
          <a:noAutofit/>
        </a:bodyPr>
        <a:lstStyle/>
        <a:p>
          <a:pPr marL="0" lvl="0" indent="0" algn="ctr" defTabSz="800100">
            <a:lnSpc>
              <a:spcPct val="90000"/>
            </a:lnSpc>
            <a:spcBef>
              <a:spcPct val="0"/>
            </a:spcBef>
            <a:spcAft>
              <a:spcPct val="35000"/>
            </a:spcAft>
            <a:buNone/>
          </a:pPr>
          <a:r>
            <a:rPr lang="de-CH" sz="1800" kern="1200" noProof="0" dirty="0">
              <a:solidFill>
                <a:sysClr val="windowText" lastClr="000000"/>
              </a:solidFill>
            </a:rPr>
            <a:t>Eine KI gibt am besten wieder was bereits irgendwie/-wo existiert. </a:t>
          </a:r>
        </a:p>
        <a:p>
          <a:pPr marL="0" lvl="0" indent="0" algn="ctr" defTabSz="800100">
            <a:lnSpc>
              <a:spcPct val="90000"/>
            </a:lnSpc>
            <a:spcBef>
              <a:spcPct val="0"/>
            </a:spcBef>
            <a:spcAft>
              <a:spcPct val="35000"/>
            </a:spcAft>
            <a:buNone/>
          </a:pPr>
          <a:r>
            <a:rPr lang="de-CH" sz="1400" kern="1200" noProof="0" dirty="0">
              <a:solidFill>
                <a:sysClr val="windowText" lastClr="000000"/>
              </a:solidFill>
            </a:rPr>
            <a:t>Weil für Dich etwas neu ist, muss das nicht für das ganze Internet gelten.</a:t>
          </a:r>
          <a:endParaRPr lang="de-CH" sz="1800" kern="1200" noProof="0" dirty="0">
            <a:solidFill>
              <a:sysClr val="windowText" lastClr="000000"/>
            </a:solidFill>
          </a:endParaRPr>
        </a:p>
      </dsp:txBody>
      <dsp:txXfrm>
        <a:off x="3132051" y="408783"/>
        <a:ext cx="2846655" cy="2059225"/>
      </dsp:txXfrm>
    </dsp:sp>
    <dsp:sp modelId="{86B672B9-979B-41CC-93DA-0928457BA8C8}">
      <dsp:nvSpPr>
        <dsp:cNvPr id="0" name=""/>
        <dsp:cNvSpPr/>
      </dsp:nvSpPr>
      <dsp:spPr>
        <a:xfrm>
          <a:off x="729" y="2752674"/>
          <a:ext cx="2846655" cy="2059225"/>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108000" rIns="108000" bIns="108000" numCol="1" spcCol="1270" anchor="ctr" anchorCtr="0">
          <a:noAutofit/>
        </a:bodyPr>
        <a:lstStyle/>
        <a:p>
          <a:pPr marL="0" lvl="0" indent="0" algn="ctr" defTabSz="800100">
            <a:lnSpc>
              <a:spcPct val="90000"/>
            </a:lnSpc>
            <a:spcBef>
              <a:spcPct val="0"/>
            </a:spcBef>
            <a:spcAft>
              <a:spcPct val="35000"/>
            </a:spcAft>
            <a:buNone/>
          </a:pPr>
          <a:r>
            <a:rPr lang="de-CH" sz="1800" kern="1200" noProof="0" dirty="0">
              <a:solidFill>
                <a:sysClr val="windowText" lastClr="000000"/>
              </a:solidFill>
            </a:rPr>
            <a:t>Eine KI will Dir eine Antwort geben und halluziniert wenn es keine hat!</a:t>
          </a:r>
        </a:p>
      </dsp:txBody>
      <dsp:txXfrm>
        <a:off x="729" y="2752674"/>
        <a:ext cx="2846655" cy="2059225"/>
      </dsp:txXfrm>
    </dsp:sp>
    <dsp:sp modelId="{5F6B2108-E9DF-4CAC-8A09-92ABE342E0A2}">
      <dsp:nvSpPr>
        <dsp:cNvPr id="0" name=""/>
        <dsp:cNvSpPr/>
      </dsp:nvSpPr>
      <dsp:spPr>
        <a:xfrm>
          <a:off x="3132051" y="2756799"/>
          <a:ext cx="2846655" cy="2050975"/>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108000" rIns="108000" bIns="108000" numCol="1" spcCol="1270" anchor="ctr" anchorCtr="0">
          <a:noAutofit/>
        </a:bodyPr>
        <a:lstStyle/>
        <a:p>
          <a:pPr marL="0" lvl="0" indent="0" algn="ctr" defTabSz="711200">
            <a:lnSpc>
              <a:spcPct val="90000"/>
            </a:lnSpc>
            <a:spcBef>
              <a:spcPct val="0"/>
            </a:spcBef>
            <a:spcAft>
              <a:spcPct val="35000"/>
            </a:spcAft>
            <a:buNone/>
          </a:pPr>
          <a:r>
            <a:rPr lang="en-US" sz="1600" kern="1200" noProof="0" dirty="0" err="1">
              <a:solidFill>
                <a:sysClr val="windowText" lastClr="000000"/>
              </a:solidFill>
            </a:rPr>
            <a:t>Vorsicht</a:t>
          </a:r>
          <a:r>
            <a:rPr lang="en-US" sz="1600" kern="1200" noProof="0" dirty="0">
              <a:solidFill>
                <a:sysClr val="windowText" lastClr="000000"/>
              </a:solidFill>
            </a:rPr>
            <a:t>, </a:t>
          </a:r>
          <a:r>
            <a:rPr lang="en-US" sz="1600" kern="1200" noProof="0" dirty="0" err="1">
              <a:solidFill>
                <a:sysClr val="windowText" lastClr="000000"/>
              </a:solidFill>
            </a:rPr>
            <a:t>menschliche</a:t>
          </a:r>
          <a:r>
            <a:rPr lang="en-US" sz="1600" kern="1200" noProof="0" dirty="0">
              <a:solidFill>
                <a:sysClr val="windowText" lastClr="000000"/>
              </a:solidFill>
            </a:rPr>
            <a:t> Falle!</a:t>
          </a:r>
          <a:br>
            <a:rPr lang="en-US" sz="1600" kern="1200" noProof="0" dirty="0">
              <a:solidFill>
                <a:sysClr val="windowText" lastClr="000000"/>
              </a:solidFill>
            </a:rPr>
          </a:br>
          <a:r>
            <a:rPr lang="de-CH" sz="1600" kern="1200" dirty="0"/>
            <a:t>Wenn ein Modell so antwortet, dass wir es verstehen, dann weisen wir dem Modell das Gleiche Verständnis zu.</a:t>
          </a:r>
          <a:br>
            <a:rPr lang="de-CH" sz="1600" kern="1200" dirty="0"/>
          </a:br>
          <a:r>
            <a:rPr lang="de-CH" sz="1600" kern="1200" dirty="0">
              <a:solidFill>
                <a:schemeClr val="tx1"/>
              </a:solidFill>
            </a:rPr>
            <a:t>Das ist falsch! Es ist nur besonders gut berechnet!</a:t>
          </a:r>
          <a:endParaRPr lang="de-CH" sz="1600" kern="1200" noProof="0" dirty="0">
            <a:solidFill>
              <a:schemeClr val="tx1"/>
            </a:solidFill>
          </a:endParaRPr>
        </a:p>
      </dsp:txBody>
      <dsp:txXfrm>
        <a:off x="3132051" y="2756799"/>
        <a:ext cx="2846655" cy="20509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A51C31-A0E0-41BB-A952-CED504C0FD2A}" type="datetimeFigureOut">
              <a:rPr lang="de-CH" smtClean="0"/>
              <a:t>25.04.2025</a:t>
            </a:fld>
            <a:endParaRPr lang="de-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FDE8BD-C77B-44CD-AD6A-748213750AF2}" type="slidenum">
              <a:rPr lang="de-CH" smtClean="0"/>
              <a:t>‹#›</a:t>
            </a:fld>
            <a:endParaRPr lang="de-CH"/>
          </a:p>
        </p:txBody>
      </p:sp>
    </p:spTree>
    <p:extLst>
      <p:ext uri="{BB962C8B-B14F-4D97-AF65-F5344CB8AC3E}">
        <p14:creationId xmlns:p14="http://schemas.microsoft.com/office/powerpoint/2010/main" val="1379932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DF397-8FC4-1905-A67D-0334FC5A5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00C822-D3BD-E99A-BF73-9D01AA6998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41B237-A029-C5E4-30B4-D0150B702234}"/>
              </a:ext>
            </a:extLst>
          </p:cNvPr>
          <p:cNvSpPr>
            <a:spLocks noGrp="1"/>
          </p:cNvSpPr>
          <p:nvPr>
            <p:ph type="body" idx="1"/>
          </p:nvPr>
        </p:nvSpPr>
        <p:spPr/>
        <p:txBody>
          <a:bodyPr/>
          <a:lstStyle/>
          <a:p>
            <a:r>
              <a:rPr lang="de-CH" dirty="0"/>
              <a:t>Wie ist der Weltrekord der Ärmelkanalüberquerung zu Fuss</a:t>
            </a:r>
          </a:p>
        </p:txBody>
      </p:sp>
      <p:sp>
        <p:nvSpPr>
          <p:cNvPr id="4" name="Slide Number Placeholder 3">
            <a:extLst>
              <a:ext uri="{FF2B5EF4-FFF2-40B4-BE49-F238E27FC236}">
                <a16:creationId xmlns:a16="http://schemas.microsoft.com/office/drawing/2014/main" id="{984272F8-A5FF-1C9C-2F52-656578F3B92F}"/>
              </a:ext>
            </a:extLst>
          </p:cNvPr>
          <p:cNvSpPr>
            <a:spLocks noGrp="1"/>
          </p:cNvSpPr>
          <p:nvPr>
            <p:ph type="sldNum" sz="quarter" idx="5"/>
          </p:nvPr>
        </p:nvSpPr>
        <p:spPr/>
        <p:txBody>
          <a:bodyPr/>
          <a:lstStyle/>
          <a:p>
            <a:fld id="{28FDE8BD-C77B-44CD-AD6A-748213750AF2}" type="slidenum">
              <a:rPr lang="de-CH" smtClean="0"/>
              <a:t>4</a:t>
            </a:fld>
            <a:endParaRPr lang="de-CH"/>
          </a:p>
        </p:txBody>
      </p:sp>
    </p:spTree>
    <p:extLst>
      <p:ext uri="{BB962C8B-B14F-4D97-AF65-F5344CB8AC3E}">
        <p14:creationId xmlns:p14="http://schemas.microsoft.com/office/powerpoint/2010/main" val="730773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28</a:t>
            </a:fld>
            <a:endParaRPr lang="de-CH"/>
          </a:p>
        </p:txBody>
      </p:sp>
    </p:spTree>
    <p:extLst>
      <p:ext uri="{BB962C8B-B14F-4D97-AF65-F5344CB8AC3E}">
        <p14:creationId xmlns:p14="http://schemas.microsoft.com/office/powerpoint/2010/main" val="1050557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Handel bringt Wohlstand!</a:t>
            </a:r>
          </a:p>
        </p:txBody>
      </p:sp>
      <p:sp>
        <p:nvSpPr>
          <p:cNvPr id="4" name="Slide Number Placeholder 3"/>
          <p:cNvSpPr>
            <a:spLocks noGrp="1"/>
          </p:cNvSpPr>
          <p:nvPr>
            <p:ph type="sldNum" sz="quarter" idx="5"/>
          </p:nvPr>
        </p:nvSpPr>
        <p:spPr/>
        <p:txBody>
          <a:bodyPr/>
          <a:lstStyle/>
          <a:p>
            <a:fld id="{28FDE8BD-C77B-44CD-AD6A-748213750AF2}" type="slidenum">
              <a:rPr lang="de-CH" smtClean="0"/>
              <a:t>34</a:t>
            </a:fld>
            <a:endParaRPr lang="de-CH"/>
          </a:p>
        </p:txBody>
      </p:sp>
    </p:spTree>
    <p:extLst>
      <p:ext uri="{BB962C8B-B14F-4D97-AF65-F5344CB8AC3E}">
        <p14:creationId xmlns:p14="http://schemas.microsoft.com/office/powerpoint/2010/main" val="2423690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Aber </a:t>
            </a:r>
            <a:r>
              <a:rPr lang="en-US" dirty="0" err="1"/>
              <a:t>Vorsicht</a:t>
            </a:r>
            <a:r>
              <a:rPr lang="en-US" dirty="0"/>
              <a:t>: </a:t>
            </a:r>
            <a:r>
              <a:rPr lang="en-US" dirty="0" err="1"/>
              <a:t>Extrembeispiel</a:t>
            </a:r>
            <a:endParaRPr lang="en-US" dirty="0"/>
          </a:p>
          <a:p>
            <a:r>
              <a:rPr lang="de-CH" dirty="0"/>
              <a:t>Die Lohnkosten für die Arbeiter in der Kohleindustrie waren hoch, aber die Investitionen waren in der Regel höher</a:t>
            </a:r>
          </a:p>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35</a:t>
            </a:fld>
            <a:endParaRPr lang="de-CH"/>
          </a:p>
        </p:txBody>
      </p:sp>
    </p:spTree>
    <p:extLst>
      <p:ext uri="{BB962C8B-B14F-4D97-AF65-F5344CB8AC3E}">
        <p14:creationId xmlns:p14="http://schemas.microsoft.com/office/powerpoint/2010/main" val="3105040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Melanesien</a:t>
            </a:r>
            <a:r>
              <a:rPr lang="en-US" dirty="0"/>
              <a:t>, 2. </a:t>
            </a:r>
            <a:r>
              <a:rPr lang="en-US" dirty="0" err="1"/>
              <a:t>Weltkrieg</a:t>
            </a:r>
            <a:r>
              <a:rPr lang="en-US" dirty="0"/>
              <a:t> – </a:t>
            </a:r>
            <a:r>
              <a:rPr lang="en-US" dirty="0" err="1"/>
              <a:t>Truppenstützpunkt</a:t>
            </a:r>
            <a:r>
              <a:rPr lang="en-US" dirty="0"/>
              <a:t> der </a:t>
            </a:r>
            <a:r>
              <a:rPr lang="en-US" dirty="0" err="1"/>
              <a:t>Amerikaner</a:t>
            </a:r>
            <a:r>
              <a:rPr lang="en-US" dirty="0"/>
              <a:t> </a:t>
            </a:r>
            <a:r>
              <a:rPr lang="en-US" dirty="0" err="1"/>
              <a:t>wurde</a:t>
            </a:r>
            <a:r>
              <a:rPr lang="en-US" dirty="0"/>
              <a:t> stark </a:t>
            </a:r>
            <a:r>
              <a:rPr lang="en-US" dirty="0" err="1"/>
              <a:t>ausgebaut</a:t>
            </a:r>
            <a:endParaRPr lang="en-US" dirty="0"/>
          </a:p>
          <a:p>
            <a:r>
              <a:rPr lang="en-US" dirty="0" err="1"/>
              <a:t>Täglich</a:t>
            </a:r>
            <a:r>
              <a:rPr lang="en-US" dirty="0"/>
              <a:t> </a:t>
            </a:r>
            <a:r>
              <a:rPr lang="en-US" dirty="0" err="1"/>
              <a:t>kamen</a:t>
            </a:r>
            <a:r>
              <a:rPr lang="en-US" dirty="0"/>
              <a:t> Transporter </a:t>
            </a:r>
            <a:r>
              <a:rPr lang="en-US" dirty="0" err="1"/>
              <a:t>aber</a:t>
            </a:r>
            <a:r>
              <a:rPr lang="en-US" dirty="0"/>
              <a:t> </a:t>
            </a:r>
            <a:r>
              <a:rPr lang="en-US" dirty="0" err="1"/>
              <a:t>auch</a:t>
            </a:r>
            <a:r>
              <a:rPr lang="en-US" dirty="0"/>
              <a:t> </a:t>
            </a:r>
            <a:r>
              <a:rPr lang="en-US" dirty="0" err="1"/>
              <a:t>abgeworfene</a:t>
            </a:r>
            <a:r>
              <a:rPr lang="en-US" dirty="0"/>
              <a:t> </a:t>
            </a:r>
            <a:r>
              <a:rPr lang="en-US" dirty="0" err="1"/>
              <a:t>Versorgungsgüter</a:t>
            </a:r>
            <a:r>
              <a:rPr lang="en-US" dirty="0"/>
              <a:t> an </a:t>
            </a:r>
            <a:r>
              <a:rPr lang="en-US" dirty="0" err="1"/>
              <a:t>Fallschirmen</a:t>
            </a:r>
            <a:endParaRPr lang="en-US" dirty="0"/>
          </a:p>
          <a:p>
            <a:r>
              <a:rPr lang="en-US" dirty="0"/>
              <a:t>Die </a:t>
            </a:r>
            <a:r>
              <a:rPr lang="en-US" dirty="0" err="1"/>
              <a:t>Ereignisse</a:t>
            </a:r>
            <a:r>
              <a:rPr lang="en-US" dirty="0"/>
              <a:t> – </a:t>
            </a:r>
            <a:r>
              <a:rPr lang="en-US" dirty="0" err="1"/>
              <a:t>v.a.</a:t>
            </a:r>
            <a:r>
              <a:rPr lang="en-US" dirty="0"/>
              <a:t> </a:t>
            </a:r>
            <a:r>
              <a:rPr lang="en-US" dirty="0" err="1"/>
              <a:t>Versorgung</a:t>
            </a:r>
            <a:r>
              <a:rPr lang="en-US" dirty="0"/>
              <a:t> via </a:t>
            </a:r>
            <a:r>
              <a:rPr lang="en-US" dirty="0" err="1"/>
              <a:t>Flugzeuge</a:t>
            </a:r>
            <a:r>
              <a:rPr lang="en-US" dirty="0"/>
              <a:t> – </a:t>
            </a:r>
            <a:r>
              <a:rPr lang="en-US" dirty="0" err="1"/>
              <a:t>wurde</a:t>
            </a:r>
            <a:r>
              <a:rPr lang="en-US" dirty="0"/>
              <a:t> von der Ur-</a:t>
            </a:r>
            <a:r>
              <a:rPr lang="en-US" dirty="0" err="1"/>
              <a:t>Bevölkerung</a:t>
            </a:r>
            <a:r>
              <a:rPr lang="en-US" dirty="0"/>
              <a:t> </a:t>
            </a:r>
            <a:r>
              <a:rPr lang="en-US" dirty="0" err="1"/>
              <a:t>als</a:t>
            </a:r>
            <a:r>
              <a:rPr lang="en-US" dirty="0"/>
              <a:t> </a:t>
            </a:r>
            <a:r>
              <a:rPr lang="en-US" dirty="0" err="1"/>
              <a:t>Grosszügigkeit</a:t>
            </a:r>
            <a:r>
              <a:rPr lang="en-US" dirty="0"/>
              <a:t> der Ahnen </a:t>
            </a:r>
            <a:r>
              <a:rPr lang="en-US" dirty="0" err="1"/>
              <a:t>interpretiert</a:t>
            </a:r>
            <a:r>
              <a:rPr lang="en-US" dirty="0"/>
              <a:t>.</a:t>
            </a:r>
          </a:p>
          <a:p>
            <a:r>
              <a:rPr lang="en-US" dirty="0"/>
              <a:t>Nach dem Abzug der </a:t>
            </a:r>
            <a:r>
              <a:rPr lang="en-US" dirty="0" err="1"/>
              <a:t>Amerikaner</a:t>
            </a:r>
            <a:r>
              <a:rPr lang="en-US" dirty="0"/>
              <a:t> </a:t>
            </a:r>
            <a:r>
              <a:rPr lang="en-US" dirty="0" err="1"/>
              <a:t>wollten</a:t>
            </a:r>
            <a:r>
              <a:rPr lang="en-US" dirty="0"/>
              <a:t> </a:t>
            </a:r>
            <a:r>
              <a:rPr lang="en-US" dirty="0" err="1"/>
              <a:t>sie</a:t>
            </a:r>
            <a:r>
              <a:rPr lang="en-US" dirty="0"/>
              <a:t> die ‘</a:t>
            </a:r>
            <a:r>
              <a:rPr lang="en-US" dirty="0" err="1"/>
              <a:t>Grosszügigkeit</a:t>
            </a:r>
            <a:r>
              <a:rPr lang="en-US" dirty="0"/>
              <a:t>’ </a:t>
            </a:r>
            <a:r>
              <a:rPr lang="en-US" dirty="0" err="1"/>
              <a:t>weiter</a:t>
            </a:r>
            <a:r>
              <a:rPr lang="en-US" dirty="0"/>
              <a:t> </a:t>
            </a:r>
            <a:r>
              <a:rPr lang="en-US" dirty="0" err="1"/>
              <a:t>anstacheln</a:t>
            </a:r>
            <a:r>
              <a:rPr lang="en-US" dirty="0"/>
              <a:t>.</a:t>
            </a:r>
          </a:p>
          <a:p>
            <a:r>
              <a:rPr lang="en-US" dirty="0"/>
              <a:t>Dazu </a:t>
            </a:r>
            <a:r>
              <a:rPr lang="en-US" dirty="0" err="1"/>
              <a:t>wurden</a:t>
            </a:r>
            <a:r>
              <a:rPr lang="en-US" dirty="0"/>
              <a:t> ‘</a:t>
            </a:r>
            <a:r>
              <a:rPr lang="en-US" dirty="0" err="1"/>
              <a:t>Landefelder</a:t>
            </a:r>
            <a:r>
              <a:rPr lang="en-US" dirty="0"/>
              <a:t>’, ‘Tower’ und ‘</a:t>
            </a:r>
            <a:r>
              <a:rPr lang="en-US" dirty="0" err="1"/>
              <a:t>Flugzeuge</a:t>
            </a:r>
            <a:r>
              <a:rPr lang="en-US" dirty="0"/>
              <a:t>’ </a:t>
            </a:r>
            <a:r>
              <a:rPr lang="en-US" dirty="0" err="1"/>
              <a:t>aus</a:t>
            </a:r>
            <a:r>
              <a:rPr lang="en-US" dirty="0"/>
              <a:t> </a:t>
            </a:r>
            <a:r>
              <a:rPr lang="en-US" dirty="0" err="1"/>
              <a:t>Bambus</a:t>
            </a:r>
            <a:r>
              <a:rPr lang="en-US" dirty="0"/>
              <a:t>, Stroh und </a:t>
            </a:r>
            <a:r>
              <a:rPr lang="en-US" dirty="0" err="1"/>
              <a:t>anderen</a:t>
            </a:r>
            <a:r>
              <a:rPr lang="en-US" dirty="0"/>
              <a:t> </a:t>
            </a:r>
            <a:r>
              <a:rPr lang="en-US" dirty="0" err="1"/>
              <a:t>Materialien</a:t>
            </a:r>
            <a:r>
              <a:rPr lang="en-US" dirty="0"/>
              <a:t> </a:t>
            </a:r>
            <a:r>
              <a:rPr lang="en-US" dirty="0" err="1"/>
              <a:t>gebaut</a:t>
            </a:r>
            <a:r>
              <a:rPr lang="en-US" dirty="0"/>
              <a:t>. </a:t>
            </a:r>
            <a:r>
              <a:rPr lang="en-US" dirty="0" err="1"/>
              <a:t>Einzelne</a:t>
            </a:r>
            <a:r>
              <a:rPr lang="en-US" dirty="0"/>
              <a:t> </a:t>
            </a:r>
            <a:r>
              <a:rPr lang="en-US" dirty="0" err="1"/>
              <a:t>Personen</a:t>
            </a:r>
            <a:r>
              <a:rPr lang="en-US" dirty="0"/>
              <a:t> </a:t>
            </a:r>
            <a:r>
              <a:rPr lang="en-US" dirty="0" err="1"/>
              <a:t>imitierten</a:t>
            </a:r>
            <a:r>
              <a:rPr lang="en-US" dirty="0"/>
              <a:t> Headsets </a:t>
            </a:r>
            <a:r>
              <a:rPr lang="en-US" dirty="0" err="1"/>
              <a:t>durch</a:t>
            </a:r>
            <a:r>
              <a:rPr lang="en-US" dirty="0"/>
              <a:t> </a:t>
            </a:r>
            <a:r>
              <a:rPr lang="en-US" dirty="0" err="1"/>
              <a:t>Holzgestelle</a:t>
            </a:r>
            <a:r>
              <a:rPr lang="en-US" dirty="0"/>
              <a:t>, </a:t>
            </a:r>
            <a:r>
              <a:rPr lang="en-US" dirty="0" err="1"/>
              <a:t>trugen</a:t>
            </a:r>
            <a:r>
              <a:rPr lang="en-US" dirty="0"/>
              <a:t> Fantasie-</a:t>
            </a:r>
            <a:r>
              <a:rPr lang="en-US" dirty="0" err="1"/>
              <a:t>Uniformen</a:t>
            </a:r>
            <a:r>
              <a:rPr lang="en-US" dirty="0"/>
              <a:t> und </a:t>
            </a:r>
            <a:r>
              <a:rPr lang="en-US" dirty="0" err="1"/>
              <a:t>spielten</a:t>
            </a:r>
            <a:r>
              <a:rPr lang="en-US" dirty="0"/>
              <a:t> den </a:t>
            </a:r>
            <a:r>
              <a:rPr lang="en-US" dirty="0" err="1"/>
              <a:t>Militär-Alltag</a:t>
            </a:r>
            <a:r>
              <a:rPr lang="en-US" dirty="0"/>
              <a:t> </a:t>
            </a:r>
            <a:r>
              <a:rPr lang="en-US" dirty="0" err="1"/>
              <a:t>nach</a:t>
            </a:r>
            <a:r>
              <a:rPr lang="en-US" dirty="0"/>
              <a:t>.</a:t>
            </a:r>
            <a:endParaRPr lang="de-CH" dirty="0"/>
          </a:p>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45</a:t>
            </a:fld>
            <a:endParaRPr lang="de-CH"/>
          </a:p>
        </p:txBody>
      </p:sp>
    </p:spTree>
    <p:extLst>
      <p:ext uri="{BB962C8B-B14F-4D97-AF65-F5344CB8AC3E}">
        <p14:creationId xmlns:p14="http://schemas.microsoft.com/office/powerpoint/2010/main" val="84955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54</a:t>
            </a:fld>
            <a:endParaRPr lang="de-CH"/>
          </a:p>
        </p:txBody>
      </p:sp>
    </p:spTree>
    <p:extLst>
      <p:ext uri="{BB962C8B-B14F-4D97-AF65-F5344CB8AC3E}">
        <p14:creationId xmlns:p14="http://schemas.microsoft.com/office/powerpoint/2010/main" val="3833461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A9BC1-FE19-8321-B6DA-2CDC7AD97A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5CF460-16DD-DEB2-D998-354B6A47AF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9BA973-E078-69FD-3FDF-2E854E9451BF}"/>
              </a:ext>
            </a:extLst>
          </p:cNvPr>
          <p:cNvSpPr>
            <a:spLocks noGrp="1"/>
          </p:cNvSpPr>
          <p:nvPr>
            <p:ph type="body" idx="1"/>
          </p:nvPr>
        </p:nvSpPr>
        <p:spPr/>
        <p:txBody>
          <a:bodyPr/>
          <a:lstStyle/>
          <a:p>
            <a:r>
              <a:rPr lang="de-CH" dirty="0"/>
              <a:t>Wie ist der Weltrekord der Ärmelkanalüberquerung zu Fuss</a:t>
            </a:r>
          </a:p>
        </p:txBody>
      </p:sp>
      <p:sp>
        <p:nvSpPr>
          <p:cNvPr id="4" name="Slide Number Placeholder 3">
            <a:extLst>
              <a:ext uri="{FF2B5EF4-FFF2-40B4-BE49-F238E27FC236}">
                <a16:creationId xmlns:a16="http://schemas.microsoft.com/office/drawing/2014/main" id="{7DBF75AC-A396-C131-88F2-7BF7DCB4E75B}"/>
              </a:ext>
            </a:extLst>
          </p:cNvPr>
          <p:cNvSpPr>
            <a:spLocks noGrp="1"/>
          </p:cNvSpPr>
          <p:nvPr>
            <p:ph type="sldNum" sz="quarter" idx="5"/>
          </p:nvPr>
        </p:nvSpPr>
        <p:spPr/>
        <p:txBody>
          <a:bodyPr/>
          <a:lstStyle/>
          <a:p>
            <a:fld id="{28FDE8BD-C77B-44CD-AD6A-748213750AF2}" type="slidenum">
              <a:rPr lang="de-CH" smtClean="0"/>
              <a:t>5</a:t>
            </a:fld>
            <a:endParaRPr lang="de-CH"/>
          </a:p>
        </p:txBody>
      </p:sp>
    </p:spTree>
    <p:extLst>
      <p:ext uri="{BB962C8B-B14F-4D97-AF65-F5344CB8AC3E}">
        <p14:creationId xmlns:p14="http://schemas.microsoft.com/office/powerpoint/2010/main" val="3256919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40788-2C5A-F187-3511-67DB8AC0F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A4F10-6B3D-67E2-F990-63B2A28704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D663DE-CFE4-30A7-F5F7-2F3D6EF880C0}"/>
              </a:ext>
            </a:extLst>
          </p:cNvPr>
          <p:cNvSpPr>
            <a:spLocks noGrp="1"/>
          </p:cNvSpPr>
          <p:nvPr>
            <p:ph type="body" idx="1"/>
          </p:nvPr>
        </p:nvSpPr>
        <p:spPr/>
        <p:txBody>
          <a:bodyPr/>
          <a:lstStyle/>
          <a:p>
            <a:r>
              <a:rPr lang="de-CH" dirty="0"/>
              <a:t>Wie ist der Weltrekord der Ärmelkanalüberquerung zu Fuss</a:t>
            </a:r>
          </a:p>
        </p:txBody>
      </p:sp>
      <p:sp>
        <p:nvSpPr>
          <p:cNvPr id="4" name="Slide Number Placeholder 3">
            <a:extLst>
              <a:ext uri="{FF2B5EF4-FFF2-40B4-BE49-F238E27FC236}">
                <a16:creationId xmlns:a16="http://schemas.microsoft.com/office/drawing/2014/main" id="{7706F7A4-F5A6-BF46-1CD4-B5167A280CBC}"/>
              </a:ext>
            </a:extLst>
          </p:cNvPr>
          <p:cNvSpPr>
            <a:spLocks noGrp="1"/>
          </p:cNvSpPr>
          <p:nvPr>
            <p:ph type="sldNum" sz="quarter" idx="5"/>
          </p:nvPr>
        </p:nvSpPr>
        <p:spPr/>
        <p:txBody>
          <a:bodyPr/>
          <a:lstStyle/>
          <a:p>
            <a:fld id="{28FDE8BD-C77B-44CD-AD6A-748213750AF2}" type="slidenum">
              <a:rPr lang="de-CH" smtClean="0"/>
              <a:t>6</a:t>
            </a:fld>
            <a:endParaRPr lang="de-CH"/>
          </a:p>
        </p:txBody>
      </p:sp>
    </p:spTree>
    <p:extLst>
      <p:ext uri="{BB962C8B-B14F-4D97-AF65-F5344CB8AC3E}">
        <p14:creationId xmlns:p14="http://schemas.microsoft.com/office/powerpoint/2010/main" val="1511641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Wie ist der Weltrekord der Ärmelkanalüberquerung zu Fuss</a:t>
            </a:r>
          </a:p>
        </p:txBody>
      </p:sp>
      <p:sp>
        <p:nvSpPr>
          <p:cNvPr id="4" name="Slide Number Placeholder 3"/>
          <p:cNvSpPr>
            <a:spLocks noGrp="1"/>
          </p:cNvSpPr>
          <p:nvPr>
            <p:ph type="sldNum" sz="quarter" idx="5"/>
          </p:nvPr>
        </p:nvSpPr>
        <p:spPr/>
        <p:txBody>
          <a:bodyPr/>
          <a:lstStyle/>
          <a:p>
            <a:fld id="{28FDE8BD-C77B-44CD-AD6A-748213750AF2}" type="slidenum">
              <a:rPr lang="de-CH" smtClean="0"/>
              <a:t>11</a:t>
            </a:fld>
            <a:endParaRPr lang="de-CH"/>
          </a:p>
        </p:txBody>
      </p:sp>
    </p:spTree>
    <p:extLst>
      <p:ext uri="{BB962C8B-B14F-4D97-AF65-F5344CB8AC3E}">
        <p14:creationId xmlns:p14="http://schemas.microsoft.com/office/powerpoint/2010/main" val="1288804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96744-36AA-3590-CC82-210C4A6C4E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35C7F5-069B-A865-CEDB-5B0A745B1D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015FB0-6720-D375-1657-8DEF1EE97C94}"/>
              </a:ext>
            </a:extLst>
          </p:cNvPr>
          <p:cNvSpPr>
            <a:spLocks noGrp="1"/>
          </p:cNvSpPr>
          <p:nvPr>
            <p:ph type="body" idx="1"/>
          </p:nvPr>
        </p:nvSpPr>
        <p:spPr/>
        <p:txBody>
          <a:bodyPr/>
          <a:lstStyle/>
          <a:p>
            <a:r>
              <a:rPr lang="de-CH" dirty="0"/>
              <a:t>Wie ist der Weltrekord der Ärmelkanalüberquerung zu Fuss</a:t>
            </a:r>
          </a:p>
        </p:txBody>
      </p:sp>
      <p:sp>
        <p:nvSpPr>
          <p:cNvPr id="4" name="Slide Number Placeholder 3">
            <a:extLst>
              <a:ext uri="{FF2B5EF4-FFF2-40B4-BE49-F238E27FC236}">
                <a16:creationId xmlns:a16="http://schemas.microsoft.com/office/drawing/2014/main" id="{EB4F8425-7AF1-4374-B46C-1848A937C704}"/>
              </a:ext>
            </a:extLst>
          </p:cNvPr>
          <p:cNvSpPr>
            <a:spLocks noGrp="1"/>
          </p:cNvSpPr>
          <p:nvPr>
            <p:ph type="sldNum" sz="quarter" idx="5"/>
          </p:nvPr>
        </p:nvSpPr>
        <p:spPr/>
        <p:txBody>
          <a:bodyPr/>
          <a:lstStyle/>
          <a:p>
            <a:fld id="{28FDE8BD-C77B-44CD-AD6A-748213750AF2}" type="slidenum">
              <a:rPr lang="de-CH" smtClean="0"/>
              <a:t>13</a:t>
            </a:fld>
            <a:endParaRPr lang="de-CH"/>
          </a:p>
        </p:txBody>
      </p:sp>
    </p:spTree>
    <p:extLst>
      <p:ext uri="{BB962C8B-B14F-4D97-AF65-F5344CB8AC3E}">
        <p14:creationId xmlns:p14="http://schemas.microsoft.com/office/powerpoint/2010/main" val="3128578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1F6A7-492A-C514-2E26-14ABF2752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2ACC7-AA33-57AA-DD08-2C8F57D84D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62FD4-5B8D-2B81-A59C-88AE846670AD}"/>
              </a:ext>
            </a:extLst>
          </p:cNvPr>
          <p:cNvSpPr>
            <a:spLocks noGrp="1"/>
          </p:cNvSpPr>
          <p:nvPr>
            <p:ph type="body" idx="1"/>
          </p:nvPr>
        </p:nvSpPr>
        <p:spPr/>
        <p:txBody>
          <a:bodyPr/>
          <a:lstStyle/>
          <a:p>
            <a:r>
              <a:rPr lang="de-CH" dirty="0"/>
              <a:t>Wie ist der Weltrekord der Ärmelkanalüberquerung zu Fuss</a:t>
            </a:r>
          </a:p>
        </p:txBody>
      </p:sp>
      <p:sp>
        <p:nvSpPr>
          <p:cNvPr id="4" name="Slide Number Placeholder 3">
            <a:extLst>
              <a:ext uri="{FF2B5EF4-FFF2-40B4-BE49-F238E27FC236}">
                <a16:creationId xmlns:a16="http://schemas.microsoft.com/office/drawing/2014/main" id="{C595514A-2B41-9686-4034-D079DACF4B16}"/>
              </a:ext>
            </a:extLst>
          </p:cNvPr>
          <p:cNvSpPr>
            <a:spLocks noGrp="1"/>
          </p:cNvSpPr>
          <p:nvPr>
            <p:ph type="sldNum" sz="quarter" idx="5"/>
          </p:nvPr>
        </p:nvSpPr>
        <p:spPr/>
        <p:txBody>
          <a:bodyPr/>
          <a:lstStyle/>
          <a:p>
            <a:fld id="{28FDE8BD-C77B-44CD-AD6A-748213750AF2}" type="slidenum">
              <a:rPr lang="de-CH" smtClean="0"/>
              <a:t>14</a:t>
            </a:fld>
            <a:endParaRPr lang="de-CH"/>
          </a:p>
        </p:txBody>
      </p:sp>
    </p:spTree>
    <p:extLst>
      <p:ext uri="{BB962C8B-B14F-4D97-AF65-F5344CB8AC3E}">
        <p14:creationId xmlns:p14="http://schemas.microsoft.com/office/powerpoint/2010/main" val="1885137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8DE65-AFC9-E031-B1A3-C6168AC456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D73E63-B4AC-4E98-6551-7C7085510D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D8681F-C08E-91AE-6A0E-4A994B9FA52B}"/>
              </a:ext>
            </a:extLst>
          </p:cNvPr>
          <p:cNvSpPr>
            <a:spLocks noGrp="1"/>
          </p:cNvSpPr>
          <p:nvPr>
            <p:ph type="body" idx="1"/>
          </p:nvPr>
        </p:nvSpPr>
        <p:spPr/>
        <p:txBody>
          <a:bodyPr/>
          <a:lstStyle/>
          <a:p>
            <a:r>
              <a:rPr lang="de-CH" dirty="0"/>
              <a:t>Wie ist der Weltrekord der Ärmelkanalüberquerung zu Fuss</a:t>
            </a:r>
          </a:p>
        </p:txBody>
      </p:sp>
      <p:sp>
        <p:nvSpPr>
          <p:cNvPr id="4" name="Slide Number Placeholder 3">
            <a:extLst>
              <a:ext uri="{FF2B5EF4-FFF2-40B4-BE49-F238E27FC236}">
                <a16:creationId xmlns:a16="http://schemas.microsoft.com/office/drawing/2014/main" id="{D7E32930-47F2-31EE-D394-8D31002419E2}"/>
              </a:ext>
            </a:extLst>
          </p:cNvPr>
          <p:cNvSpPr>
            <a:spLocks noGrp="1"/>
          </p:cNvSpPr>
          <p:nvPr>
            <p:ph type="sldNum" sz="quarter" idx="5"/>
          </p:nvPr>
        </p:nvSpPr>
        <p:spPr/>
        <p:txBody>
          <a:bodyPr/>
          <a:lstStyle/>
          <a:p>
            <a:fld id="{28FDE8BD-C77B-44CD-AD6A-748213750AF2}" type="slidenum">
              <a:rPr lang="de-CH" smtClean="0"/>
              <a:t>15</a:t>
            </a:fld>
            <a:endParaRPr lang="de-CH"/>
          </a:p>
        </p:txBody>
      </p:sp>
    </p:spTree>
    <p:extLst>
      <p:ext uri="{BB962C8B-B14F-4D97-AF65-F5344CB8AC3E}">
        <p14:creationId xmlns:p14="http://schemas.microsoft.com/office/powerpoint/2010/main" val="3379243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4A27C-7AFA-8A3A-19AF-4CC20B33B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E9CE9-0FF2-3F61-3B22-E9BB57993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3201B5-9397-F684-E1F9-DEC4308BCB12}"/>
              </a:ext>
            </a:extLst>
          </p:cNvPr>
          <p:cNvSpPr>
            <a:spLocks noGrp="1"/>
          </p:cNvSpPr>
          <p:nvPr>
            <p:ph type="body" idx="1"/>
          </p:nvPr>
        </p:nvSpPr>
        <p:spPr/>
        <p:txBody>
          <a:bodyPr/>
          <a:lstStyle/>
          <a:p>
            <a:r>
              <a:rPr lang="de-CH" dirty="0"/>
              <a:t>Wie ist der Weltrekord der Ärmelkanalüberquerung zu Fuss</a:t>
            </a:r>
          </a:p>
        </p:txBody>
      </p:sp>
      <p:sp>
        <p:nvSpPr>
          <p:cNvPr id="4" name="Slide Number Placeholder 3">
            <a:extLst>
              <a:ext uri="{FF2B5EF4-FFF2-40B4-BE49-F238E27FC236}">
                <a16:creationId xmlns:a16="http://schemas.microsoft.com/office/drawing/2014/main" id="{BF8903E0-ADBB-84A4-257D-0B6CBE713362}"/>
              </a:ext>
            </a:extLst>
          </p:cNvPr>
          <p:cNvSpPr>
            <a:spLocks noGrp="1"/>
          </p:cNvSpPr>
          <p:nvPr>
            <p:ph type="sldNum" sz="quarter" idx="5"/>
          </p:nvPr>
        </p:nvSpPr>
        <p:spPr/>
        <p:txBody>
          <a:bodyPr/>
          <a:lstStyle/>
          <a:p>
            <a:fld id="{28FDE8BD-C77B-44CD-AD6A-748213750AF2}" type="slidenum">
              <a:rPr lang="de-CH" smtClean="0"/>
              <a:t>16</a:t>
            </a:fld>
            <a:endParaRPr lang="de-CH"/>
          </a:p>
        </p:txBody>
      </p:sp>
    </p:spTree>
    <p:extLst>
      <p:ext uri="{BB962C8B-B14F-4D97-AF65-F5344CB8AC3E}">
        <p14:creationId xmlns:p14="http://schemas.microsoft.com/office/powerpoint/2010/main" val="3152968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Schweiz 2023 1.33</a:t>
            </a:r>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25</a:t>
            </a:fld>
            <a:endParaRPr lang="de-CH"/>
          </a:p>
        </p:txBody>
      </p:sp>
    </p:spTree>
    <p:extLst>
      <p:ext uri="{BB962C8B-B14F-4D97-AF65-F5344CB8AC3E}">
        <p14:creationId xmlns:p14="http://schemas.microsoft.com/office/powerpoint/2010/main" val="940730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32C74-82F4-2A29-889B-EF23CEE6AA4F}"/>
              </a:ext>
            </a:extLst>
          </p:cNvPr>
          <p:cNvSpPr>
            <a:spLocks noGrp="1"/>
          </p:cNvSpPr>
          <p:nvPr>
            <p:ph type="ctrTitle"/>
          </p:nvPr>
        </p:nvSpPr>
        <p:spPr>
          <a:xfrm>
            <a:off x="1066801" y="1122363"/>
            <a:ext cx="6211185" cy="2305246"/>
          </a:xfrm>
        </p:spPr>
        <p:txBody>
          <a:bodyPr anchor="b">
            <a:normAutofit/>
          </a:bodyPr>
          <a:lstStyle>
            <a:lvl1pPr algn="l">
              <a:lnSpc>
                <a:spcPct val="100000"/>
              </a:lnSpc>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4ACADD6-278F-604C-8A38-BBBAFC6754E8}"/>
              </a:ext>
            </a:extLst>
          </p:cNvPr>
          <p:cNvSpPr>
            <a:spLocks noGrp="1"/>
          </p:cNvSpPr>
          <p:nvPr>
            <p:ph type="subTitle" idx="1"/>
          </p:nvPr>
        </p:nvSpPr>
        <p:spPr>
          <a:xfrm>
            <a:off x="1066802" y="3549048"/>
            <a:ext cx="5029198" cy="195627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80DAA7B3-5D3B-D493-8F6F-1FEBB8576D62}"/>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269509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D85B159A-FA13-9DE0-39D3-E56BCC1D41C6}"/>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974040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3410AE4-7FC7-589E-B6D3-0DA7B5FC5CE3}"/>
              </a:ext>
            </a:extLst>
          </p:cNvPr>
          <p:cNvSpPr/>
          <p:nvPr/>
        </p:nvSpPr>
        <p:spPr>
          <a:xfrm flipH="1" flipV="1">
            <a:off x="0" y="0"/>
            <a:ext cx="2923855" cy="1479128"/>
          </a:xfrm>
          <a:custGeom>
            <a:avLst/>
            <a:gdLst>
              <a:gd name="connsiteX0" fmla="*/ 2923855 w 2923855"/>
              <a:gd name="connsiteY0" fmla="*/ 1479128 h 1479128"/>
              <a:gd name="connsiteX1" fmla="*/ 0 w 2923855"/>
              <a:gd name="connsiteY1" fmla="*/ 1479128 h 1479128"/>
              <a:gd name="connsiteX2" fmla="*/ 1368245 w 2923855"/>
              <a:gd name="connsiteY2" fmla="*/ 405504 h 1479128"/>
              <a:gd name="connsiteX3" fmla="*/ 1410727 w 2923855"/>
              <a:gd name="connsiteY3" fmla="*/ 373857 h 1479128"/>
              <a:gd name="connsiteX4" fmla="*/ 2503486 w 2923855"/>
              <a:gd name="connsiteY4" fmla="*/ 1756 h 1479128"/>
              <a:gd name="connsiteX5" fmla="*/ 2622568 w 2923855"/>
              <a:gd name="connsiteY5" fmla="*/ 284 h 1479128"/>
              <a:gd name="connsiteX6" fmla="*/ 2785835 w 2923855"/>
              <a:gd name="connsiteY6" fmla="*/ 9494 h 1479128"/>
              <a:gd name="connsiteX7" fmla="*/ 2923855 w 2923855"/>
              <a:gd name="connsiteY7" fmla="*/ 28352 h 14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855" h="1479128">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33000">
                <a:schemeClr val="bg2"/>
              </a:gs>
              <a:gs pos="10000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381CBD-08D9-3C9A-7620-24F2D6404893}"/>
              </a:ext>
            </a:extLst>
          </p:cNvPr>
          <p:cNvSpPr>
            <a:spLocks noGrp="1"/>
          </p:cNvSpPr>
          <p:nvPr>
            <p:ph type="title"/>
          </p:nvPr>
        </p:nvSpPr>
        <p:spPr>
          <a:xfrm>
            <a:off x="1066800" y="1709738"/>
            <a:ext cx="6455434" cy="29812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D5AE2B-1716-CEEC-73F8-E81F59192562}"/>
              </a:ext>
            </a:extLst>
          </p:cNvPr>
          <p:cNvSpPr>
            <a:spLocks noGrp="1"/>
          </p:cNvSpPr>
          <p:nvPr>
            <p:ph type="body" idx="1"/>
          </p:nvPr>
        </p:nvSpPr>
        <p:spPr>
          <a:xfrm>
            <a:off x="1066800" y="4759252"/>
            <a:ext cx="5397260" cy="955748"/>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0EDCEDA8-9746-60E2-22D5-CC2F7996F9AB}"/>
              </a:ext>
            </a:extLst>
          </p:cNvPr>
          <p:cNvSpPr>
            <a:spLocks noGrp="1"/>
          </p:cNvSpPr>
          <p:nvPr>
            <p:ph type="dt" sz="half" idx="10"/>
          </p:nvPr>
        </p:nvSpPr>
        <p:spPr>
          <a:xfrm rot="5400000">
            <a:off x="10469432" y="4804672"/>
            <a:ext cx="2653508" cy="365125"/>
          </a:xfrm>
          <a:prstGeom prst="rect">
            <a:avLst/>
          </a:prstGeom>
        </p:spPr>
        <p:txBody>
          <a:bodyPr/>
          <a:lstStyle/>
          <a:p>
            <a:fld id="{D6D27117-960A-4425-9034-E4701464B4F3}" type="datetime1">
              <a:rPr lang="en-US" smtClean="0"/>
              <a:t>4/25/2025</a:t>
            </a:fld>
            <a:endParaRPr lang="en-US"/>
          </a:p>
        </p:txBody>
      </p:sp>
      <p:sp>
        <p:nvSpPr>
          <p:cNvPr id="9" name="Footer Placeholder 8">
            <a:extLst>
              <a:ext uri="{FF2B5EF4-FFF2-40B4-BE49-F238E27FC236}">
                <a16:creationId xmlns:a16="http://schemas.microsoft.com/office/drawing/2014/main" id="{20C1468B-0B78-6F06-9898-52A5D5A5182B}"/>
              </a:ext>
            </a:extLst>
          </p:cNvPr>
          <p:cNvSpPr>
            <a:spLocks noGrp="1"/>
          </p:cNvSpPr>
          <p:nvPr>
            <p:ph type="ftr" sz="quarter" idx="11"/>
          </p:nvPr>
        </p:nvSpPr>
        <p:spPr>
          <a:xfrm>
            <a:off x="8627802" y="6390008"/>
            <a:ext cx="2885686" cy="365125"/>
          </a:xfrm>
          <a:prstGeom prst="rect">
            <a:avLst/>
          </a:prstGeom>
        </p:spPr>
        <p:txBody>
          <a:bodyPr/>
          <a:lstStyle/>
          <a:p>
            <a:r>
              <a:rPr lang="en-US"/>
              <a:t>KoMi Event – Künstliche Intelligenz</a:t>
            </a:r>
            <a:endParaRPr lang="en-US" dirty="0"/>
          </a:p>
        </p:txBody>
      </p:sp>
      <p:sp>
        <p:nvSpPr>
          <p:cNvPr id="11" name="Slide Number Placeholder 10">
            <a:extLst>
              <a:ext uri="{FF2B5EF4-FFF2-40B4-BE49-F238E27FC236}">
                <a16:creationId xmlns:a16="http://schemas.microsoft.com/office/drawing/2014/main" id="{16BF6AA8-D431-58D7-6FFA-B45F219F1B61}"/>
              </a:ext>
            </a:extLst>
          </p:cNvPr>
          <p:cNvSpPr>
            <a:spLocks noGrp="1"/>
          </p:cNvSpPr>
          <p:nvPr>
            <p:ph type="sldNum" sz="quarter" idx="12"/>
          </p:nvPr>
        </p:nvSpPr>
        <p:spPr/>
        <p:txBody>
          <a:bodyPr/>
          <a:lstStyle/>
          <a:p>
            <a:fld id="{5A33CB2A-1702-4C1D-9CC4-8D472D39F19E}" type="slidenum">
              <a:rPr lang="en-US" smtClean="0"/>
              <a:t>‹#›</a:t>
            </a:fld>
            <a:endParaRPr lang="en-US"/>
          </a:p>
        </p:txBody>
      </p:sp>
      <p:sp>
        <p:nvSpPr>
          <p:cNvPr id="12" name="Freeform: Shape 11">
            <a:extLst>
              <a:ext uri="{FF2B5EF4-FFF2-40B4-BE49-F238E27FC236}">
                <a16:creationId xmlns:a16="http://schemas.microsoft.com/office/drawing/2014/main" id="{28FD5A35-F08B-B931-1328-643245FAE3D6}"/>
              </a:ext>
              <a:ext uri="{C183D7F6-B498-43B3-948B-1728B52AA6E4}">
                <adec:decorative xmlns:adec="http://schemas.microsoft.com/office/drawing/2017/decorative" val="1"/>
              </a:ext>
            </a:extLst>
          </p:cNvPr>
          <p:cNvSpPr/>
          <p:nvPr userDrawn="1"/>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31919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84D0-7460-7B08-F1EE-96EABE40212A}"/>
              </a:ext>
            </a:extLst>
          </p:cNvPr>
          <p:cNvSpPr>
            <a:spLocks noGrp="1"/>
          </p:cNvSpPr>
          <p:nvPr>
            <p:ph type="title"/>
          </p:nvPr>
        </p:nvSpPr>
        <p:spPr>
          <a:xfrm>
            <a:off x="528761" y="369737"/>
            <a:ext cx="11143753" cy="53671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80B7F9-8ECB-7079-A11E-51D3903E2B1A}"/>
              </a:ext>
            </a:extLst>
          </p:cNvPr>
          <p:cNvSpPr>
            <a:spLocks noGrp="1"/>
          </p:cNvSpPr>
          <p:nvPr>
            <p:ph sz="half" idx="1"/>
          </p:nvPr>
        </p:nvSpPr>
        <p:spPr>
          <a:xfrm>
            <a:off x="528762" y="1089329"/>
            <a:ext cx="5347519" cy="5224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4E97161-CAF5-CA48-D814-7ACD43AB99E1}"/>
              </a:ext>
            </a:extLst>
          </p:cNvPr>
          <p:cNvSpPr>
            <a:spLocks noGrp="1"/>
          </p:cNvSpPr>
          <p:nvPr>
            <p:ph sz="half" idx="2"/>
          </p:nvPr>
        </p:nvSpPr>
        <p:spPr>
          <a:xfrm>
            <a:off x="6349794" y="1089329"/>
            <a:ext cx="5322719" cy="5224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9">
            <a:extLst>
              <a:ext uri="{FF2B5EF4-FFF2-40B4-BE49-F238E27FC236}">
                <a16:creationId xmlns:a16="http://schemas.microsoft.com/office/drawing/2014/main" id="{4A03565A-AFD4-AF78-18C3-7355F2DF8E5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706355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F691C-93A5-1364-00A9-A470C289F365}"/>
              </a:ext>
            </a:extLst>
          </p:cNvPr>
          <p:cNvSpPr>
            <a:spLocks noGrp="1"/>
          </p:cNvSpPr>
          <p:nvPr>
            <p:ph type="title"/>
          </p:nvPr>
        </p:nvSpPr>
        <p:spPr>
          <a:xfrm>
            <a:off x="1066800" y="1357223"/>
            <a:ext cx="8886884" cy="1043078"/>
          </a:xfrm>
        </p:spPr>
        <p:txBody>
          <a:bodyPr anchor="t"/>
          <a:lstStyle/>
          <a:p>
            <a:r>
              <a:rPr lang="en-US"/>
              <a:t>Click to edit Master title style</a:t>
            </a:r>
            <a:endParaRPr lang="en-US" dirty="0"/>
          </a:p>
        </p:txBody>
      </p:sp>
      <p:sp>
        <p:nvSpPr>
          <p:cNvPr id="8" name="Slide Number Placeholder 7">
            <a:extLst>
              <a:ext uri="{FF2B5EF4-FFF2-40B4-BE49-F238E27FC236}">
                <a16:creationId xmlns:a16="http://schemas.microsoft.com/office/drawing/2014/main" id="{81BF49B1-E5A6-936F-542C-53AD112E9CA1}"/>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39847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115A1BF-7BB3-F2E7-B6A6-AC8DA7192FD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785871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E1AA52-60F3-40F2-673B-5848F4253FF0}"/>
              </a:ext>
            </a:extLst>
          </p:cNvPr>
          <p:cNvSpPr>
            <a:spLocks noGrp="1"/>
          </p:cNvSpPr>
          <p:nvPr>
            <p:ph idx="1"/>
          </p:nvPr>
        </p:nvSpPr>
        <p:spPr>
          <a:xfrm>
            <a:off x="5183188" y="1085353"/>
            <a:ext cx="5980112" cy="52286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0167E8-C561-5A72-AED3-442F66DDEE31}"/>
              </a:ext>
            </a:extLst>
          </p:cNvPr>
          <p:cNvSpPr>
            <a:spLocks noGrp="1"/>
          </p:cNvSpPr>
          <p:nvPr>
            <p:ph type="body" sz="half" idx="2"/>
          </p:nvPr>
        </p:nvSpPr>
        <p:spPr>
          <a:xfrm>
            <a:off x="520810" y="1085353"/>
            <a:ext cx="4251215" cy="52286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itle 10">
            <a:extLst>
              <a:ext uri="{FF2B5EF4-FFF2-40B4-BE49-F238E27FC236}">
                <a16:creationId xmlns:a16="http://schemas.microsoft.com/office/drawing/2014/main" id="{10F67DA6-2A73-D253-E6D4-0F844DE15967}"/>
              </a:ext>
            </a:extLst>
          </p:cNvPr>
          <p:cNvSpPr>
            <a:spLocks noGrp="1"/>
          </p:cNvSpPr>
          <p:nvPr>
            <p:ph type="title"/>
          </p:nvPr>
        </p:nvSpPr>
        <p:spPr/>
        <p:txBody>
          <a:bodyPr/>
          <a:lstStyle/>
          <a:p>
            <a:r>
              <a:rPr lang="en-US"/>
              <a:t>Click to edit Master title style</a:t>
            </a:r>
            <a:endParaRPr lang="de-CH"/>
          </a:p>
        </p:txBody>
      </p:sp>
      <p:sp>
        <p:nvSpPr>
          <p:cNvPr id="20" name="Slide Number Placeholder 19">
            <a:extLst>
              <a:ext uri="{FF2B5EF4-FFF2-40B4-BE49-F238E27FC236}">
                <a16:creationId xmlns:a16="http://schemas.microsoft.com/office/drawing/2014/main" id="{DFD119BC-E653-87F5-D8FB-05114C8568D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773042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4A25-A386-9574-775C-E5E5F9FC352A}"/>
              </a:ext>
            </a:extLst>
          </p:cNvPr>
          <p:cNvSpPr>
            <a:spLocks noGrp="1"/>
          </p:cNvSpPr>
          <p:nvPr>
            <p:ph type="title"/>
          </p:nvPr>
        </p:nvSpPr>
        <p:spPr>
          <a:xfrm>
            <a:off x="520810" y="369737"/>
            <a:ext cx="11163632" cy="540687"/>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C4F7885F-2B7B-74DB-9996-E0ACEBC9DB25}"/>
              </a:ext>
            </a:extLst>
          </p:cNvPr>
          <p:cNvSpPr>
            <a:spLocks noGrp="1"/>
          </p:cNvSpPr>
          <p:nvPr>
            <p:ph type="body" idx="1"/>
          </p:nvPr>
        </p:nvSpPr>
        <p:spPr>
          <a:xfrm>
            <a:off x="516098" y="1093305"/>
            <a:ext cx="11159803" cy="52206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96E04F0-DF9B-480B-CC46-BAE7A81FB7E6}"/>
              </a:ext>
            </a:extLst>
          </p:cNvPr>
          <p:cNvSpPr>
            <a:spLocks noGrp="1"/>
          </p:cNvSpPr>
          <p:nvPr>
            <p:ph type="sldNum" sz="quarter" idx="4"/>
          </p:nvPr>
        </p:nvSpPr>
        <p:spPr>
          <a:xfrm>
            <a:off x="11513488" y="6390008"/>
            <a:ext cx="473207" cy="365125"/>
          </a:xfrm>
          <a:prstGeom prst="rect">
            <a:avLst/>
          </a:prstGeom>
        </p:spPr>
        <p:txBody>
          <a:bodyPr vert="horz" lIns="91440" tIns="45720" rIns="91440" bIns="45720" rtlCol="0" anchor="ctr"/>
          <a:lstStyle>
            <a:lvl1pPr algn="r">
              <a:defRPr sz="1100" b="0">
                <a:solidFill>
                  <a:schemeClr val="tx1"/>
                </a:solidFill>
              </a:defRPr>
            </a:lvl1pPr>
          </a:lstStyle>
          <a:p>
            <a:fld id="{5A33CB2A-1702-4C1D-9CC4-8D472D39F19E}" type="slidenum">
              <a:rPr lang="en-US" smtClean="0"/>
              <a:pPr/>
              <a:t>‹#›</a:t>
            </a:fld>
            <a:endParaRPr lang="en-US" dirty="0"/>
          </a:p>
        </p:txBody>
      </p:sp>
      <p:pic>
        <p:nvPicPr>
          <p:cNvPr id="8" name="Picture 7" descr="A silhouette of a person and person&#10;&#10;Description automatically generated">
            <a:extLst>
              <a:ext uri="{FF2B5EF4-FFF2-40B4-BE49-F238E27FC236}">
                <a16:creationId xmlns:a16="http://schemas.microsoft.com/office/drawing/2014/main" id="{7AFEF34E-105A-33A1-9E8C-194422EE781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135802" y="0"/>
            <a:ext cx="1056198" cy="911206"/>
          </a:xfrm>
          <a:prstGeom prst="rect">
            <a:avLst/>
          </a:prstGeom>
        </p:spPr>
      </p:pic>
      <p:sp>
        <p:nvSpPr>
          <p:cNvPr id="9" name="TextBox 8">
            <a:extLst>
              <a:ext uri="{FF2B5EF4-FFF2-40B4-BE49-F238E27FC236}">
                <a16:creationId xmlns:a16="http://schemas.microsoft.com/office/drawing/2014/main" id="{2376B1B6-6E5B-A459-B03E-9B20CB46E043}"/>
              </a:ext>
            </a:extLst>
          </p:cNvPr>
          <p:cNvSpPr txBox="1"/>
          <p:nvPr userDrawn="1"/>
        </p:nvSpPr>
        <p:spPr>
          <a:xfrm>
            <a:off x="11169916" y="671434"/>
            <a:ext cx="1091966" cy="276999"/>
          </a:xfrm>
          <a:prstGeom prst="rect">
            <a:avLst/>
          </a:prstGeom>
          <a:noFill/>
        </p:spPr>
        <p:txBody>
          <a:bodyPr wrap="none" rtlCol="0">
            <a:spAutoFit/>
          </a:bodyPr>
          <a:lstStyle/>
          <a:p>
            <a:r>
              <a:rPr lang="en-US" sz="1200" b="1" dirty="0" err="1">
                <a:solidFill>
                  <a:srgbClr val="92D050"/>
                </a:solidFill>
              </a:rPr>
              <a:t>KoMi</a:t>
            </a:r>
            <a:r>
              <a:rPr lang="en-US" sz="1200" b="1" dirty="0">
                <a:solidFill>
                  <a:srgbClr val="92D050"/>
                </a:solidFill>
              </a:rPr>
              <a:t> Soirée</a:t>
            </a:r>
            <a:endParaRPr lang="de-CH" sz="1200" b="1" dirty="0">
              <a:solidFill>
                <a:srgbClr val="92D050"/>
              </a:solidFill>
            </a:endParaRPr>
          </a:p>
        </p:txBody>
      </p:sp>
    </p:spTree>
    <p:extLst>
      <p:ext uri="{BB962C8B-B14F-4D97-AF65-F5344CB8AC3E}">
        <p14:creationId xmlns:p14="http://schemas.microsoft.com/office/powerpoint/2010/main" val="204230615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2" r:id="rId5"/>
    <p:sldLayoutId id="2147483688" r:id="rId6"/>
    <p:sldLayoutId id="2147483689" r:id="rId7"/>
  </p:sldLayoutIdLst>
  <p:hf hdr="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1.xml"/><Relationship Id="rId7" Type="http://schemas.openxmlformats.org/officeDocument/2006/relationships/image" Target="../media/image1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claude.ai/" TargetMode="External"/><Relationship Id="rId2" Type="http://schemas.openxmlformats.org/officeDocument/2006/relationships/hyperlink" Target="https://chatgpt.com/" TargetMode="Externa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hyperlink" Target="https://copilot.microsoft.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11.jpg"/></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g"/></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1.png"/><Relationship Id="rId5" Type="http://schemas.openxmlformats.org/officeDocument/2006/relationships/image" Target="../media/image43.png"/><Relationship Id="rId10" Type="http://schemas.openxmlformats.org/officeDocument/2006/relationships/image" Target="../media/image40.png"/><Relationship Id="rId4" Type="http://schemas.openxmlformats.org/officeDocument/2006/relationships/image" Target="../media/image42.png"/><Relationship Id="rId9"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71.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4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hyperlink" Target="https://www.nzz.ch/finanzen/paare-und-geld-viele-reden-nicht-gerne-ueber-finanzen-ld.1502284" TargetMode="External"/><Relationship Id="rId7" Type="http://schemas.openxmlformats.org/officeDocument/2006/relationships/hyperlink" Target="https://deinkikompass.de/chatgpt-abovergleich" TargetMode="External"/><Relationship Id="rId2" Type="http://schemas.openxmlformats.org/officeDocument/2006/relationships/hyperlink" Target="https://www.focus.de/finanzen/paartherapeutin-erklaert-finanzen-in-beziehungen-paare-die-ueber-geld-reden-sind-gluecklicher_id_187128042.html" TargetMode="External"/><Relationship Id="rId1" Type="http://schemas.openxmlformats.org/officeDocument/2006/relationships/slideLayout" Target="../slideLayouts/slideLayout7.xml"/><Relationship Id="rId6" Type="http://schemas.openxmlformats.org/officeDocument/2006/relationships/hyperlink" Target="https://chatgpt.com/" TargetMode="External"/><Relationship Id="rId5" Type="http://schemas.openxmlformats.org/officeDocument/2006/relationships/hyperlink" Target="https://apod.nasa.gov/apod/ap250420.html" TargetMode="External"/><Relationship Id="rId4" Type="http://schemas.openxmlformats.org/officeDocument/2006/relationships/hyperlink" Target="https://de.wikipedia.org/wiki/Cargo-Kult"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www.destatis.de/DE/Themen/Gesellschaft-Umwelt/Bevoelkerung/_Grafik/_Interaktiv/geburten-geburtenziffer-eu-vergleich.html" TargetMode="External"/><Relationship Id="rId3" Type="http://schemas.openxmlformats.org/officeDocument/2006/relationships/hyperlink" Target="https://www.swr.de/swrkultur/wissen/podcast-fakt-ab-eine-woche-wissenschaft-100.html" TargetMode="External"/><Relationship Id="rId7" Type="http://schemas.openxmlformats.org/officeDocument/2006/relationships/hyperlink" Target="https://www.ted.com/talks/hans_rosling_religions_and_babies" TargetMode="External"/><Relationship Id="rId2" Type="http://schemas.openxmlformats.org/officeDocument/2006/relationships/hyperlink" Target="https://www.bfs.admin.ch/bfs/de/home/statistiken/bevoelkerung/geburten-todesfaelle/fruchtbarkeit.html" TargetMode="External"/><Relationship Id="rId1" Type="http://schemas.openxmlformats.org/officeDocument/2006/relationships/slideLayout" Target="../slideLayouts/slideLayout7.xml"/><Relationship Id="rId6" Type="http://schemas.openxmlformats.org/officeDocument/2006/relationships/hyperlink" Target="https://www.srf.ch/news/gesellschaft/neue-studie-geburtenraten-sinken-stark-was-heisst-das-fuer-die-welt" TargetMode="External"/><Relationship Id="rId5" Type="http://schemas.openxmlformats.org/officeDocument/2006/relationships/hyperlink" Target="https://de.statista.com/statistik/daten/studie/1717/umfrage/prognose-zur-entwicklung-der-weltbevoelkerung/" TargetMode="External"/><Relationship Id="rId4" Type="http://schemas.openxmlformats.org/officeDocument/2006/relationships/hyperlink" Target="https://en.wikipedia.org/wiki/Popcorn"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6.jpg"/><Relationship Id="rId4" Type="http://schemas.openxmlformats.org/officeDocument/2006/relationships/image" Target="../media/image85.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D64A3-DF9A-C62E-824D-77E725A02827}"/>
              </a:ext>
            </a:extLst>
          </p:cNvPr>
          <p:cNvSpPr>
            <a:spLocks noGrp="1"/>
          </p:cNvSpPr>
          <p:nvPr>
            <p:ph type="ctrTitle"/>
          </p:nvPr>
        </p:nvSpPr>
        <p:spPr>
          <a:xfrm>
            <a:off x="4155707" y="148970"/>
            <a:ext cx="3797709" cy="676940"/>
          </a:xfrm>
        </p:spPr>
        <p:txBody>
          <a:bodyPr anchor="t"/>
          <a:lstStyle/>
          <a:p>
            <a:pPr algn="ctr"/>
            <a:r>
              <a:rPr lang="en-US" dirty="0" err="1"/>
              <a:t>Willkommen</a:t>
            </a:r>
            <a:r>
              <a:rPr lang="en-US" dirty="0"/>
              <a:t> </a:t>
            </a:r>
            <a:r>
              <a:rPr lang="en-US" dirty="0" err="1"/>
              <a:t>zur</a:t>
            </a:r>
            <a:r>
              <a:rPr lang="en-US" dirty="0"/>
              <a:t> </a:t>
            </a:r>
            <a:endParaRPr lang="de-CH" dirty="0"/>
          </a:p>
        </p:txBody>
      </p:sp>
      <p:sp>
        <p:nvSpPr>
          <p:cNvPr id="4" name="Slide Number Placeholder 3">
            <a:extLst>
              <a:ext uri="{FF2B5EF4-FFF2-40B4-BE49-F238E27FC236}">
                <a16:creationId xmlns:a16="http://schemas.microsoft.com/office/drawing/2014/main" id="{ACF49BE6-3ACB-5E25-3F72-9C9BCE21FF70}"/>
              </a:ext>
            </a:extLst>
          </p:cNvPr>
          <p:cNvSpPr>
            <a:spLocks noGrp="1"/>
          </p:cNvSpPr>
          <p:nvPr>
            <p:ph type="sldNum" sz="quarter" idx="12"/>
          </p:nvPr>
        </p:nvSpPr>
        <p:spPr/>
        <p:txBody>
          <a:bodyPr/>
          <a:lstStyle/>
          <a:p>
            <a:fld id="{5A33CB2A-1702-4C1D-9CC4-8D472D39F19E}" type="slidenum">
              <a:rPr lang="en-US" smtClean="0"/>
              <a:t>1</a:t>
            </a:fld>
            <a:endParaRPr lang="en-US"/>
          </a:p>
        </p:txBody>
      </p:sp>
      <p:pic>
        <p:nvPicPr>
          <p:cNvPr id="6" name="Picture 5">
            <a:extLst>
              <a:ext uri="{FF2B5EF4-FFF2-40B4-BE49-F238E27FC236}">
                <a16:creationId xmlns:a16="http://schemas.microsoft.com/office/drawing/2014/main" id="{9AE4A877-CB8F-1AF3-5723-B97E639F1FB4}"/>
              </a:ext>
            </a:extLst>
          </p:cNvPr>
          <p:cNvPicPr>
            <a:picLocks noChangeAspect="1"/>
          </p:cNvPicPr>
          <p:nvPr/>
        </p:nvPicPr>
        <p:blipFill>
          <a:blip r:embed="rId2"/>
          <a:stretch>
            <a:fillRect/>
          </a:stretch>
        </p:blipFill>
        <p:spPr>
          <a:xfrm>
            <a:off x="3025183" y="825910"/>
            <a:ext cx="6141634" cy="1541645"/>
          </a:xfrm>
          <a:prstGeom prst="rect">
            <a:avLst/>
          </a:prstGeom>
        </p:spPr>
      </p:pic>
      <p:sp>
        <p:nvSpPr>
          <p:cNvPr id="7" name="Rectangle 6">
            <a:extLst>
              <a:ext uri="{FF2B5EF4-FFF2-40B4-BE49-F238E27FC236}">
                <a16:creationId xmlns:a16="http://schemas.microsoft.com/office/drawing/2014/main" id="{2F06FFDB-047F-9FDF-4C0F-3167232BCE72}"/>
              </a:ext>
            </a:extLst>
          </p:cNvPr>
          <p:cNvSpPr/>
          <p:nvPr/>
        </p:nvSpPr>
        <p:spPr>
          <a:xfrm>
            <a:off x="10537723" y="0"/>
            <a:ext cx="1654277" cy="1122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Picture 8">
            <a:extLst>
              <a:ext uri="{FF2B5EF4-FFF2-40B4-BE49-F238E27FC236}">
                <a16:creationId xmlns:a16="http://schemas.microsoft.com/office/drawing/2014/main" id="{43E9ACD6-9BE6-B5E6-6961-6CAFBC04DE2C}"/>
              </a:ext>
            </a:extLst>
          </p:cNvPr>
          <p:cNvPicPr>
            <a:picLocks noChangeAspect="1"/>
          </p:cNvPicPr>
          <p:nvPr/>
        </p:nvPicPr>
        <p:blipFill>
          <a:blip r:embed="rId3"/>
          <a:stretch>
            <a:fillRect/>
          </a:stretch>
        </p:blipFill>
        <p:spPr>
          <a:xfrm>
            <a:off x="3025183" y="2367555"/>
            <a:ext cx="6141634" cy="4176111"/>
          </a:xfrm>
          <a:prstGeom prst="rect">
            <a:avLst/>
          </a:prstGeom>
        </p:spPr>
      </p:pic>
    </p:spTree>
    <p:extLst>
      <p:ext uri="{BB962C8B-B14F-4D97-AF65-F5344CB8AC3E}">
        <p14:creationId xmlns:p14="http://schemas.microsoft.com/office/powerpoint/2010/main" val="1580542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31D6C-4850-408B-2FD9-1C2BD8B20A71}"/>
              </a:ext>
            </a:extLst>
          </p:cNvPr>
          <p:cNvSpPr>
            <a:spLocks noGrp="1"/>
          </p:cNvSpPr>
          <p:nvPr>
            <p:ph type="title"/>
          </p:nvPr>
        </p:nvSpPr>
        <p:spPr/>
        <p:txBody>
          <a:bodyPr>
            <a:normAutofit/>
          </a:bodyPr>
          <a:lstStyle/>
          <a:p>
            <a:r>
              <a:rPr lang="en-US" dirty="0" err="1"/>
              <a:t>Konsequenzen</a:t>
            </a:r>
            <a:endParaRPr lang="de-CH" b="0" dirty="0"/>
          </a:p>
        </p:txBody>
      </p:sp>
      <p:graphicFrame>
        <p:nvGraphicFramePr>
          <p:cNvPr id="10" name="Content Placeholder 2">
            <a:extLst>
              <a:ext uri="{FF2B5EF4-FFF2-40B4-BE49-F238E27FC236}">
                <a16:creationId xmlns:a16="http://schemas.microsoft.com/office/drawing/2014/main" id="{1FC8B8A2-BF9F-4C3E-A935-6D1AA4765314}"/>
              </a:ext>
            </a:extLst>
          </p:cNvPr>
          <p:cNvGraphicFramePr>
            <a:graphicFrameLocks noGrp="1"/>
          </p:cNvGraphicFramePr>
          <p:nvPr>
            <p:ph idx="1"/>
            <p:extLst>
              <p:ext uri="{D42A27DB-BD31-4B8C-83A1-F6EECF244321}">
                <p14:modId xmlns:p14="http://schemas.microsoft.com/office/powerpoint/2010/main" val="582137144"/>
              </p:ext>
            </p:extLst>
          </p:nvPr>
        </p:nvGraphicFramePr>
        <p:xfrm>
          <a:off x="516098" y="1093305"/>
          <a:ext cx="5979437" cy="52206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CF7328AB-726A-9F53-2D63-E5CF5059E994}"/>
              </a:ext>
            </a:extLst>
          </p:cNvPr>
          <p:cNvSpPr>
            <a:spLocks noGrp="1"/>
          </p:cNvSpPr>
          <p:nvPr>
            <p:ph type="sldNum" sz="quarter" idx="12"/>
          </p:nvPr>
        </p:nvSpPr>
        <p:spPr/>
        <p:txBody>
          <a:bodyPr/>
          <a:lstStyle/>
          <a:p>
            <a:fld id="{5A33CB2A-1702-4C1D-9CC4-8D472D39F19E}" type="slidenum">
              <a:rPr lang="en-US" smtClean="0"/>
              <a:t>10</a:t>
            </a:fld>
            <a:endParaRPr lang="en-US"/>
          </a:p>
        </p:txBody>
      </p:sp>
      <p:pic>
        <p:nvPicPr>
          <p:cNvPr id="8" name="Picture 7" descr="A cartoon of a person balancing on a piece of metal&#10;&#10;Description automatically generated">
            <a:extLst>
              <a:ext uri="{FF2B5EF4-FFF2-40B4-BE49-F238E27FC236}">
                <a16:creationId xmlns:a16="http://schemas.microsoft.com/office/drawing/2014/main" id="{ABB00ED2-8159-1269-7111-D65174403A67}"/>
              </a:ext>
            </a:extLst>
          </p:cNvPr>
          <p:cNvPicPr>
            <a:picLocks noChangeAspect="1"/>
          </p:cNvPicPr>
          <p:nvPr/>
        </p:nvPicPr>
        <p:blipFill>
          <a:blip r:embed="rId7"/>
          <a:stretch>
            <a:fillRect/>
          </a:stretch>
        </p:blipFill>
        <p:spPr>
          <a:xfrm>
            <a:off x="6594230" y="1069510"/>
            <a:ext cx="5081671" cy="4096370"/>
          </a:xfrm>
          <a:prstGeom prst="rect">
            <a:avLst/>
          </a:prstGeom>
        </p:spPr>
      </p:pic>
      <p:pic>
        <p:nvPicPr>
          <p:cNvPr id="11" name="Picture 10" descr="A red and white triangle sign with a exclamation mark&#10;&#10;Description automatically generated">
            <a:extLst>
              <a:ext uri="{FF2B5EF4-FFF2-40B4-BE49-F238E27FC236}">
                <a16:creationId xmlns:a16="http://schemas.microsoft.com/office/drawing/2014/main" id="{81D02DB2-51C9-E570-9EC2-082DA17498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3714" y="5165880"/>
            <a:ext cx="1412694" cy="1241052"/>
          </a:xfrm>
          <a:prstGeom prst="rect">
            <a:avLst/>
          </a:prstGeom>
        </p:spPr>
      </p:pic>
    </p:spTree>
    <p:extLst>
      <p:ext uri="{BB962C8B-B14F-4D97-AF65-F5344CB8AC3E}">
        <p14:creationId xmlns:p14="http://schemas.microsoft.com/office/powerpoint/2010/main" val="127515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8C2EF-1978-B129-0387-0987E294132C}"/>
              </a:ext>
            </a:extLst>
          </p:cNvPr>
          <p:cNvSpPr>
            <a:spLocks noGrp="1"/>
          </p:cNvSpPr>
          <p:nvPr>
            <p:ph type="title"/>
          </p:nvPr>
        </p:nvSpPr>
        <p:spPr>
          <a:xfrm>
            <a:off x="520810" y="369737"/>
            <a:ext cx="4257809" cy="720509"/>
          </a:xfrm>
          <a:solidFill>
            <a:srgbClr val="FF3300"/>
          </a:solidFill>
        </p:spPr>
        <p:txBody>
          <a:bodyPr anchor="ctr"/>
          <a:lstStyle/>
          <a:p>
            <a:r>
              <a:rPr lang="en-US" dirty="0" err="1">
                <a:solidFill>
                  <a:srgbClr val="FFFF00"/>
                </a:solidFill>
              </a:rPr>
              <a:t>Beispiel</a:t>
            </a:r>
            <a:r>
              <a:rPr lang="en-US" dirty="0">
                <a:solidFill>
                  <a:srgbClr val="FFFF00"/>
                </a:solidFill>
              </a:rPr>
              <a:t> - </a:t>
            </a:r>
            <a:r>
              <a:rPr lang="en-US" dirty="0" err="1">
                <a:solidFill>
                  <a:srgbClr val="FFFF00"/>
                </a:solidFill>
              </a:rPr>
              <a:t>Negativ</a:t>
            </a:r>
            <a:endParaRPr lang="de-CH" dirty="0">
              <a:solidFill>
                <a:srgbClr val="FFFF00"/>
              </a:solidFill>
            </a:endParaRPr>
          </a:p>
        </p:txBody>
      </p:sp>
      <p:sp>
        <p:nvSpPr>
          <p:cNvPr id="3" name="Content Placeholder 2">
            <a:extLst>
              <a:ext uri="{FF2B5EF4-FFF2-40B4-BE49-F238E27FC236}">
                <a16:creationId xmlns:a16="http://schemas.microsoft.com/office/drawing/2014/main" id="{D7FA059D-8B9B-ECB0-7586-6845174F594C}"/>
              </a:ext>
            </a:extLst>
          </p:cNvPr>
          <p:cNvSpPr>
            <a:spLocks noGrp="1"/>
          </p:cNvSpPr>
          <p:nvPr>
            <p:ph idx="1"/>
          </p:nvPr>
        </p:nvSpPr>
        <p:spPr>
          <a:xfrm>
            <a:off x="516099" y="1274884"/>
            <a:ext cx="4257810" cy="5297685"/>
          </a:xfrm>
          <a:solidFill>
            <a:srgbClr val="FF3300"/>
          </a:solidFill>
        </p:spPr>
        <p:txBody>
          <a:bodyPr lIns="180000" tIns="180000" rIns="180000" bIns="180000">
            <a:normAutofit/>
          </a:bodyPr>
          <a:lstStyle/>
          <a:p>
            <a:pPr marL="0" indent="0">
              <a:buNone/>
            </a:pPr>
            <a:r>
              <a:rPr lang="en-US" b="1" dirty="0" err="1">
                <a:solidFill>
                  <a:srgbClr val="FFFF00"/>
                </a:solidFill>
              </a:rPr>
              <a:t>Halluzinieren</a:t>
            </a:r>
            <a:r>
              <a:rPr lang="en-US" b="1" dirty="0">
                <a:solidFill>
                  <a:srgbClr val="FFFF00"/>
                </a:solidFill>
              </a:rPr>
              <a:t> &amp; </a:t>
            </a:r>
            <a:r>
              <a:rPr lang="en-US" b="1" dirty="0" err="1">
                <a:solidFill>
                  <a:srgbClr val="FFFF00"/>
                </a:solidFill>
              </a:rPr>
              <a:t>Fakten</a:t>
            </a:r>
            <a:endParaRPr lang="en-US" b="1" dirty="0">
              <a:solidFill>
                <a:srgbClr val="FFFF00"/>
              </a:solidFill>
            </a:endParaRPr>
          </a:p>
          <a:p>
            <a:pPr marL="0" indent="0">
              <a:buNone/>
            </a:pPr>
            <a:r>
              <a:rPr lang="en-US" dirty="0">
                <a:solidFill>
                  <a:srgbClr val="FFFF00"/>
                </a:solidFill>
              </a:rPr>
              <a:t>Wie </a:t>
            </a:r>
            <a:r>
              <a:rPr lang="en-US" dirty="0" err="1">
                <a:solidFill>
                  <a:srgbClr val="FFFF00"/>
                </a:solidFill>
              </a:rPr>
              <a:t>ist</a:t>
            </a:r>
            <a:r>
              <a:rPr lang="en-US" dirty="0">
                <a:solidFill>
                  <a:srgbClr val="FFFF00"/>
                </a:solidFill>
              </a:rPr>
              <a:t> der </a:t>
            </a:r>
            <a:r>
              <a:rPr lang="en-US" dirty="0" err="1">
                <a:solidFill>
                  <a:srgbClr val="FFFF00"/>
                </a:solidFill>
              </a:rPr>
              <a:t>Weltrekord</a:t>
            </a:r>
            <a:r>
              <a:rPr lang="en-US" dirty="0">
                <a:solidFill>
                  <a:srgbClr val="FFFF00"/>
                </a:solidFill>
              </a:rPr>
              <a:t> der </a:t>
            </a:r>
            <a:r>
              <a:rPr lang="en-US" dirty="0" err="1">
                <a:solidFill>
                  <a:srgbClr val="FFFF00"/>
                </a:solidFill>
              </a:rPr>
              <a:t>Ärmelkanalüberquerung</a:t>
            </a:r>
            <a:r>
              <a:rPr lang="en-US" dirty="0">
                <a:solidFill>
                  <a:srgbClr val="FFFF00"/>
                </a:solidFill>
              </a:rPr>
              <a:t> </a:t>
            </a:r>
            <a:r>
              <a:rPr lang="en-US" dirty="0" err="1">
                <a:solidFill>
                  <a:srgbClr val="FFFF00"/>
                </a:solidFill>
              </a:rPr>
              <a:t>zu</a:t>
            </a:r>
            <a:r>
              <a:rPr lang="en-US" dirty="0">
                <a:solidFill>
                  <a:srgbClr val="FFFF00"/>
                </a:solidFill>
              </a:rPr>
              <a:t> Fuss?</a:t>
            </a:r>
          </a:p>
          <a:p>
            <a:pPr marL="0" indent="0">
              <a:buNone/>
            </a:pPr>
            <a:r>
              <a:rPr lang="en-US" sz="1200" dirty="0" err="1">
                <a:solidFill>
                  <a:srgbClr val="FFFF00"/>
                </a:solidFill>
              </a:rPr>
              <a:t>Erstes</a:t>
            </a:r>
            <a:r>
              <a:rPr lang="en-US" sz="1200" dirty="0">
                <a:solidFill>
                  <a:srgbClr val="FFFF00"/>
                </a:solidFill>
              </a:rPr>
              <a:t> </a:t>
            </a:r>
            <a:r>
              <a:rPr lang="en-US" sz="1200" dirty="0" err="1">
                <a:solidFill>
                  <a:srgbClr val="FFFF00"/>
                </a:solidFill>
              </a:rPr>
              <a:t>Ergebnis</a:t>
            </a:r>
            <a:r>
              <a:rPr lang="en-US" sz="1200" dirty="0">
                <a:solidFill>
                  <a:srgbClr val="FFFF00"/>
                </a:solidFill>
              </a:rPr>
              <a:t> Juli 2024, </a:t>
            </a:r>
            <a:r>
              <a:rPr lang="en-US" sz="1200" dirty="0" err="1">
                <a:solidFill>
                  <a:srgbClr val="FFFF00"/>
                </a:solidFill>
              </a:rPr>
              <a:t>zweites</a:t>
            </a:r>
            <a:r>
              <a:rPr lang="en-US" sz="1200" dirty="0">
                <a:solidFill>
                  <a:srgbClr val="FFFF00"/>
                </a:solidFill>
              </a:rPr>
              <a:t> </a:t>
            </a:r>
            <a:r>
              <a:rPr lang="en-US" sz="1200" dirty="0" err="1">
                <a:solidFill>
                  <a:srgbClr val="FFFF00"/>
                </a:solidFill>
              </a:rPr>
              <a:t>Ergebnis</a:t>
            </a:r>
            <a:r>
              <a:rPr lang="en-US" sz="1200" dirty="0">
                <a:solidFill>
                  <a:srgbClr val="FFFF00"/>
                </a:solidFill>
              </a:rPr>
              <a:t> </a:t>
            </a:r>
            <a:r>
              <a:rPr lang="en-US" sz="1200" dirty="0" err="1">
                <a:solidFill>
                  <a:srgbClr val="FFFF00"/>
                </a:solidFill>
              </a:rPr>
              <a:t>heute</a:t>
            </a:r>
            <a:endParaRPr lang="en-US" sz="1200" dirty="0">
              <a:solidFill>
                <a:srgbClr val="FFFF00"/>
              </a:solidFill>
            </a:endParaRPr>
          </a:p>
          <a:p>
            <a:pPr marL="0" indent="0">
              <a:buNone/>
            </a:pPr>
            <a:endParaRPr lang="en-US" dirty="0">
              <a:solidFill>
                <a:srgbClr val="FFFF00"/>
              </a:solidFill>
            </a:endParaRPr>
          </a:p>
          <a:p>
            <a:pPr marL="0" indent="0">
              <a:buNone/>
            </a:pPr>
            <a:r>
              <a:rPr lang="en-US" b="1" dirty="0">
                <a:solidFill>
                  <a:srgbClr val="FFFF00"/>
                </a:solidFill>
              </a:rPr>
              <a:t>Fakt</a:t>
            </a:r>
          </a:p>
          <a:p>
            <a:pPr marL="0" indent="0">
              <a:buNone/>
            </a:pPr>
            <a:r>
              <a:rPr lang="de-CH" dirty="0">
                <a:solidFill>
                  <a:srgbClr val="FFFF00"/>
                </a:solidFill>
              </a:rPr>
              <a:t>2019 hat Sarah Thomas als erste Person den Ärmelkanal viermal hintereinander durchschwommen – in 54 Stunden und 10 Minuten.</a:t>
            </a:r>
          </a:p>
        </p:txBody>
      </p:sp>
      <p:sp>
        <p:nvSpPr>
          <p:cNvPr id="6" name="Slide Number Placeholder 5">
            <a:extLst>
              <a:ext uri="{FF2B5EF4-FFF2-40B4-BE49-F238E27FC236}">
                <a16:creationId xmlns:a16="http://schemas.microsoft.com/office/drawing/2014/main" id="{4A9E5BB0-E0FF-3F90-1615-CD9D7DD0768C}"/>
              </a:ext>
            </a:extLst>
          </p:cNvPr>
          <p:cNvSpPr>
            <a:spLocks noGrp="1"/>
          </p:cNvSpPr>
          <p:nvPr>
            <p:ph type="sldNum" sz="quarter" idx="12"/>
          </p:nvPr>
        </p:nvSpPr>
        <p:spPr/>
        <p:txBody>
          <a:bodyPr/>
          <a:lstStyle/>
          <a:p>
            <a:fld id="{5A33CB2A-1702-4C1D-9CC4-8D472D39F19E}" type="slidenum">
              <a:rPr lang="en-US" smtClean="0"/>
              <a:t>11</a:t>
            </a:fld>
            <a:endParaRPr lang="en-US"/>
          </a:p>
        </p:txBody>
      </p:sp>
      <p:pic>
        <p:nvPicPr>
          <p:cNvPr id="8" name="Picture 7">
            <a:extLst>
              <a:ext uri="{FF2B5EF4-FFF2-40B4-BE49-F238E27FC236}">
                <a16:creationId xmlns:a16="http://schemas.microsoft.com/office/drawing/2014/main" id="{A913979E-F31A-415A-FEDE-6E30B3D9BE5B}"/>
              </a:ext>
            </a:extLst>
          </p:cNvPr>
          <p:cNvPicPr>
            <a:picLocks noChangeAspect="1"/>
          </p:cNvPicPr>
          <p:nvPr/>
        </p:nvPicPr>
        <p:blipFill>
          <a:blip r:embed="rId4"/>
          <a:stretch>
            <a:fillRect/>
          </a:stretch>
        </p:blipFill>
        <p:spPr>
          <a:xfrm>
            <a:off x="5190130" y="1083954"/>
            <a:ext cx="6788619" cy="3903280"/>
          </a:xfrm>
          <a:prstGeom prst="rect">
            <a:avLst/>
          </a:prstGeom>
        </p:spPr>
      </p:pic>
      <p:pic>
        <p:nvPicPr>
          <p:cNvPr id="11" name="Picture 10">
            <a:extLst>
              <a:ext uri="{FF2B5EF4-FFF2-40B4-BE49-F238E27FC236}">
                <a16:creationId xmlns:a16="http://schemas.microsoft.com/office/drawing/2014/main" id="{38BEF723-25E6-9B44-AF63-AA9088E69E75}"/>
              </a:ext>
            </a:extLst>
          </p:cNvPr>
          <p:cNvPicPr>
            <a:picLocks noChangeAspect="1"/>
          </p:cNvPicPr>
          <p:nvPr/>
        </p:nvPicPr>
        <p:blipFill>
          <a:blip r:embed="rId5"/>
          <a:stretch>
            <a:fillRect/>
          </a:stretch>
        </p:blipFill>
        <p:spPr>
          <a:xfrm>
            <a:off x="5745049" y="5185610"/>
            <a:ext cx="6233700" cy="1386960"/>
          </a:xfrm>
          <a:prstGeom prst="rect">
            <a:avLst/>
          </a:prstGeom>
        </p:spPr>
      </p:pic>
      <p:sp>
        <p:nvSpPr>
          <p:cNvPr id="12" name="Rectangle 11">
            <a:extLst>
              <a:ext uri="{FF2B5EF4-FFF2-40B4-BE49-F238E27FC236}">
                <a16:creationId xmlns:a16="http://schemas.microsoft.com/office/drawing/2014/main" id="{57FA752B-E026-0C84-1FAF-31404F1E9964}"/>
              </a:ext>
            </a:extLst>
          </p:cNvPr>
          <p:cNvSpPr/>
          <p:nvPr/>
        </p:nvSpPr>
        <p:spPr>
          <a:xfrm>
            <a:off x="5190130" y="5185610"/>
            <a:ext cx="554919" cy="13869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Rectangle 12">
            <a:extLst>
              <a:ext uri="{FF2B5EF4-FFF2-40B4-BE49-F238E27FC236}">
                <a16:creationId xmlns:a16="http://schemas.microsoft.com/office/drawing/2014/main" id="{82F106DB-3E95-BE1F-E9C2-F2BE53871571}"/>
              </a:ext>
            </a:extLst>
          </p:cNvPr>
          <p:cNvSpPr/>
          <p:nvPr/>
        </p:nvSpPr>
        <p:spPr>
          <a:xfrm>
            <a:off x="5634681" y="4674196"/>
            <a:ext cx="1639330" cy="313038"/>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ectangle 13">
            <a:extLst>
              <a:ext uri="{FF2B5EF4-FFF2-40B4-BE49-F238E27FC236}">
                <a16:creationId xmlns:a16="http://schemas.microsoft.com/office/drawing/2014/main" id="{3C0B6A49-4AA6-14B7-80E9-E4A7949DF319}"/>
              </a:ext>
            </a:extLst>
          </p:cNvPr>
          <p:cNvSpPr/>
          <p:nvPr/>
        </p:nvSpPr>
        <p:spPr>
          <a:xfrm>
            <a:off x="5737102" y="5436196"/>
            <a:ext cx="1759329" cy="313038"/>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tangle 14">
            <a:extLst>
              <a:ext uri="{FF2B5EF4-FFF2-40B4-BE49-F238E27FC236}">
                <a16:creationId xmlns:a16="http://schemas.microsoft.com/office/drawing/2014/main" id="{B081B2FA-0D41-E524-5116-0CA542C08B4C}"/>
              </a:ext>
            </a:extLst>
          </p:cNvPr>
          <p:cNvSpPr/>
          <p:nvPr/>
        </p:nvSpPr>
        <p:spPr>
          <a:xfrm>
            <a:off x="11350556" y="4430234"/>
            <a:ext cx="511929" cy="313038"/>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Rectangle 15">
            <a:extLst>
              <a:ext uri="{FF2B5EF4-FFF2-40B4-BE49-F238E27FC236}">
                <a16:creationId xmlns:a16="http://schemas.microsoft.com/office/drawing/2014/main" id="{9F5530DB-1CFD-DFE3-1A54-F09276FF5E38}"/>
              </a:ext>
            </a:extLst>
          </p:cNvPr>
          <p:cNvSpPr/>
          <p:nvPr/>
        </p:nvSpPr>
        <p:spPr>
          <a:xfrm>
            <a:off x="10466173" y="5156110"/>
            <a:ext cx="1512576" cy="313038"/>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Rectangle 16">
            <a:extLst>
              <a:ext uri="{FF2B5EF4-FFF2-40B4-BE49-F238E27FC236}">
                <a16:creationId xmlns:a16="http://schemas.microsoft.com/office/drawing/2014/main" id="{EBB03578-22E5-4E68-D0C1-4114D25F71A6}"/>
              </a:ext>
            </a:extLst>
          </p:cNvPr>
          <p:cNvSpPr/>
          <p:nvPr/>
        </p:nvSpPr>
        <p:spPr>
          <a:xfrm>
            <a:off x="10017211" y="4701139"/>
            <a:ext cx="1845274" cy="313038"/>
          </a:xfrm>
          <a:prstGeom prst="rect">
            <a:avLst/>
          </a:prstGeom>
          <a:solidFill>
            <a:srgbClr val="FFC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ectangle 17">
            <a:extLst>
              <a:ext uri="{FF2B5EF4-FFF2-40B4-BE49-F238E27FC236}">
                <a16:creationId xmlns:a16="http://schemas.microsoft.com/office/drawing/2014/main" id="{1CE55C16-3E65-6568-CC99-F08670CF8646}"/>
              </a:ext>
            </a:extLst>
          </p:cNvPr>
          <p:cNvSpPr/>
          <p:nvPr/>
        </p:nvSpPr>
        <p:spPr>
          <a:xfrm>
            <a:off x="9181070" y="5425845"/>
            <a:ext cx="1960604" cy="313038"/>
          </a:xfrm>
          <a:prstGeom prst="rect">
            <a:avLst/>
          </a:prstGeom>
          <a:solidFill>
            <a:srgbClr val="FFC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Rectangle 3">
            <a:extLst>
              <a:ext uri="{FF2B5EF4-FFF2-40B4-BE49-F238E27FC236}">
                <a16:creationId xmlns:a16="http://schemas.microsoft.com/office/drawing/2014/main" id="{E6A8F39F-F18B-1229-C362-CEC69E7D372A}"/>
              </a:ext>
            </a:extLst>
          </p:cNvPr>
          <p:cNvSpPr/>
          <p:nvPr/>
        </p:nvSpPr>
        <p:spPr>
          <a:xfrm>
            <a:off x="9032789" y="1854629"/>
            <a:ext cx="490152" cy="313038"/>
          </a:xfrm>
          <a:prstGeom prst="rect">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Rectangle 4">
            <a:extLst>
              <a:ext uri="{FF2B5EF4-FFF2-40B4-BE49-F238E27FC236}">
                <a16:creationId xmlns:a16="http://schemas.microsoft.com/office/drawing/2014/main" id="{A91B8532-D536-9928-4658-930A363E0830}"/>
              </a:ext>
            </a:extLst>
          </p:cNvPr>
          <p:cNvSpPr/>
          <p:nvPr/>
        </p:nvSpPr>
        <p:spPr>
          <a:xfrm>
            <a:off x="5687674" y="2590751"/>
            <a:ext cx="490152" cy="313038"/>
          </a:xfrm>
          <a:prstGeom prst="rect">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tangle 6">
            <a:extLst>
              <a:ext uri="{FF2B5EF4-FFF2-40B4-BE49-F238E27FC236}">
                <a16:creationId xmlns:a16="http://schemas.microsoft.com/office/drawing/2014/main" id="{AC3348CD-FBD3-EC06-03FC-2D9BF9A99EBE}"/>
              </a:ext>
            </a:extLst>
          </p:cNvPr>
          <p:cNvSpPr/>
          <p:nvPr/>
        </p:nvSpPr>
        <p:spPr>
          <a:xfrm>
            <a:off x="6499653" y="3510772"/>
            <a:ext cx="490152" cy="313038"/>
          </a:xfrm>
          <a:prstGeom prst="rect">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tangle 8">
            <a:extLst>
              <a:ext uri="{FF2B5EF4-FFF2-40B4-BE49-F238E27FC236}">
                <a16:creationId xmlns:a16="http://schemas.microsoft.com/office/drawing/2014/main" id="{3A3CEF76-3DF4-C2D1-3D70-A53DC2DC942D}"/>
              </a:ext>
            </a:extLst>
          </p:cNvPr>
          <p:cNvSpPr/>
          <p:nvPr/>
        </p:nvSpPr>
        <p:spPr>
          <a:xfrm>
            <a:off x="10689259" y="4402046"/>
            <a:ext cx="490152" cy="313038"/>
          </a:xfrm>
          <a:prstGeom prst="rect">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tangle 9">
            <a:extLst>
              <a:ext uri="{FF2B5EF4-FFF2-40B4-BE49-F238E27FC236}">
                <a16:creationId xmlns:a16="http://schemas.microsoft.com/office/drawing/2014/main" id="{9BA4781E-2EBB-39AE-2458-EBE8321DDF1E}"/>
              </a:ext>
            </a:extLst>
          </p:cNvPr>
          <p:cNvSpPr/>
          <p:nvPr/>
        </p:nvSpPr>
        <p:spPr>
          <a:xfrm>
            <a:off x="9384022" y="5120823"/>
            <a:ext cx="490152" cy="313038"/>
          </a:xfrm>
          <a:prstGeom prst="rect">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Rectangle 18">
            <a:extLst>
              <a:ext uri="{FF2B5EF4-FFF2-40B4-BE49-F238E27FC236}">
                <a16:creationId xmlns:a16="http://schemas.microsoft.com/office/drawing/2014/main" id="{C7A7F819-DA13-D95D-5B31-B70A2EFE9428}"/>
              </a:ext>
            </a:extLst>
          </p:cNvPr>
          <p:cNvSpPr/>
          <p:nvPr/>
        </p:nvSpPr>
        <p:spPr>
          <a:xfrm>
            <a:off x="8584438" y="2590751"/>
            <a:ext cx="799583" cy="313038"/>
          </a:xfrm>
          <a:prstGeom prst="rect">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Rectangle 19">
            <a:extLst>
              <a:ext uri="{FF2B5EF4-FFF2-40B4-BE49-F238E27FC236}">
                <a16:creationId xmlns:a16="http://schemas.microsoft.com/office/drawing/2014/main" id="{DA0043B7-DA61-B23D-5524-140994940F7A}"/>
              </a:ext>
            </a:extLst>
          </p:cNvPr>
          <p:cNvSpPr/>
          <p:nvPr/>
        </p:nvSpPr>
        <p:spPr>
          <a:xfrm>
            <a:off x="9135090" y="4683660"/>
            <a:ext cx="882121" cy="313038"/>
          </a:xfrm>
          <a:prstGeom prst="rect">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Rectangle 20">
            <a:extLst>
              <a:ext uri="{FF2B5EF4-FFF2-40B4-BE49-F238E27FC236}">
                <a16:creationId xmlns:a16="http://schemas.microsoft.com/office/drawing/2014/main" id="{C8468151-8097-47F7-3452-C065ABA20D6B}"/>
              </a:ext>
            </a:extLst>
          </p:cNvPr>
          <p:cNvSpPr/>
          <p:nvPr/>
        </p:nvSpPr>
        <p:spPr>
          <a:xfrm>
            <a:off x="7063268" y="5722571"/>
            <a:ext cx="916166" cy="313038"/>
          </a:xfrm>
          <a:prstGeom prst="rect">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 name="Rectangle 21">
            <a:extLst>
              <a:ext uri="{FF2B5EF4-FFF2-40B4-BE49-F238E27FC236}">
                <a16:creationId xmlns:a16="http://schemas.microsoft.com/office/drawing/2014/main" id="{AC648D5C-D02E-2B48-A315-CC9B5C31C89E}"/>
              </a:ext>
            </a:extLst>
          </p:cNvPr>
          <p:cNvSpPr/>
          <p:nvPr/>
        </p:nvSpPr>
        <p:spPr>
          <a:xfrm>
            <a:off x="9123149" y="5694185"/>
            <a:ext cx="751025" cy="313038"/>
          </a:xfrm>
          <a:prstGeom prst="rect">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55523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4" grpId="0" animBg="1"/>
      <p:bldP spid="5" grpId="0" animBg="1"/>
      <p:bldP spid="7" grpId="0" animBg="1"/>
      <p:bldP spid="9" grpId="0" animBg="1"/>
      <p:bldP spid="10" grpId="0" animBg="1"/>
      <p:bldP spid="19" grpId="0" animBg="1"/>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C275CB-2611-806E-83FE-7ABC63617333}"/>
              </a:ext>
            </a:extLst>
          </p:cNvPr>
          <p:cNvSpPr>
            <a:spLocks noGrp="1"/>
          </p:cNvSpPr>
          <p:nvPr>
            <p:ph type="body" sz="half" idx="2"/>
          </p:nvPr>
        </p:nvSpPr>
        <p:spPr>
          <a:xfrm>
            <a:off x="520811" y="1223493"/>
            <a:ext cx="5008520" cy="5090496"/>
          </a:xfrm>
          <a:solidFill>
            <a:srgbClr val="92D050"/>
          </a:solidFill>
        </p:spPr>
        <p:txBody>
          <a:bodyPr>
            <a:noAutofit/>
          </a:bodyPr>
          <a:lstStyle/>
          <a:p>
            <a:pPr algn="ctr"/>
            <a:r>
              <a:rPr lang="en-US" b="1" dirty="0" err="1"/>
              <a:t>Relativ</a:t>
            </a:r>
            <a:r>
              <a:rPr lang="en-US" b="1" dirty="0"/>
              <a:t> </a:t>
            </a:r>
            <a:r>
              <a:rPr lang="en-US" b="1" dirty="0" err="1"/>
              <a:t>ungefährlich</a:t>
            </a:r>
            <a:endParaRPr lang="en-US" b="1" dirty="0"/>
          </a:p>
          <a:p>
            <a:r>
              <a:rPr lang="en-US" b="1" dirty="0" err="1"/>
              <a:t>Schreiben</a:t>
            </a:r>
            <a:endParaRPr lang="en-US" b="1" dirty="0"/>
          </a:p>
          <a:p>
            <a:r>
              <a:rPr lang="en-US" dirty="0"/>
              <a:t>Briefe, </a:t>
            </a:r>
            <a:r>
              <a:rPr lang="en-US" dirty="0" err="1"/>
              <a:t>Gedichte</a:t>
            </a:r>
            <a:r>
              <a:rPr lang="en-US" dirty="0"/>
              <a:t>, </a:t>
            </a:r>
            <a:r>
              <a:rPr lang="en-US" dirty="0" err="1"/>
              <a:t>Liedtexte</a:t>
            </a:r>
            <a:r>
              <a:rPr lang="en-US" dirty="0"/>
              <a:t>, </a:t>
            </a:r>
            <a:r>
              <a:rPr lang="en-US" dirty="0" err="1"/>
              <a:t>Geschichten</a:t>
            </a:r>
            <a:r>
              <a:rPr lang="en-US" dirty="0"/>
              <a:t>, </a:t>
            </a:r>
            <a:r>
              <a:rPr lang="en-US" dirty="0" err="1"/>
              <a:t>Werbetexte</a:t>
            </a:r>
            <a:r>
              <a:rPr lang="en-US" dirty="0"/>
              <a:t>, Marketing, </a:t>
            </a:r>
            <a:r>
              <a:rPr lang="en-US" dirty="0" err="1"/>
              <a:t>Zusammenfassungen</a:t>
            </a:r>
            <a:r>
              <a:rPr lang="en-US" dirty="0"/>
              <a:t>, </a:t>
            </a:r>
            <a:r>
              <a:rPr lang="en-US" dirty="0" err="1"/>
              <a:t>Umschreiben</a:t>
            </a:r>
            <a:r>
              <a:rPr lang="en-US" dirty="0"/>
              <a:t>, </a:t>
            </a:r>
            <a:r>
              <a:rPr lang="en-US" dirty="0" err="1"/>
              <a:t>ausführlicher</a:t>
            </a:r>
            <a:r>
              <a:rPr lang="en-US" dirty="0"/>
              <a:t> </a:t>
            </a:r>
            <a:r>
              <a:rPr lang="en-US" dirty="0" err="1"/>
              <a:t>schreiben</a:t>
            </a:r>
            <a:r>
              <a:rPr lang="en-US" dirty="0"/>
              <a:t>, </a:t>
            </a:r>
            <a:r>
              <a:rPr lang="en-US" dirty="0" err="1"/>
              <a:t>Stiländerungen</a:t>
            </a:r>
            <a:r>
              <a:rPr lang="en-US" dirty="0"/>
              <a:t>, </a:t>
            </a:r>
            <a:r>
              <a:rPr lang="en-US" dirty="0" err="1"/>
              <a:t>Korrekturen</a:t>
            </a:r>
            <a:r>
              <a:rPr lang="en-US" dirty="0"/>
              <a:t>, Ideen, </a:t>
            </a:r>
            <a:r>
              <a:rPr lang="en-US" dirty="0" err="1"/>
              <a:t>Konzepte</a:t>
            </a:r>
            <a:r>
              <a:rPr lang="en-US" dirty="0"/>
              <a:t>, Grammatik, interactive Plot-</a:t>
            </a:r>
            <a:r>
              <a:rPr lang="en-US" dirty="0" err="1"/>
              <a:t>Entwicklung</a:t>
            </a:r>
            <a:r>
              <a:rPr lang="en-US" dirty="0"/>
              <a:t>, </a:t>
            </a:r>
            <a:r>
              <a:rPr lang="en-US" dirty="0" err="1"/>
              <a:t>schreibe</a:t>
            </a:r>
            <a:r>
              <a:rPr lang="en-US" dirty="0"/>
              <a:t> im Stil von [Goethe, Hemingway, …]</a:t>
            </a:r>
          </a:p>
          <a:p>
            <a:pPr>
              <a:spcBef>
                <a:spcPts val="1800"/>
              </a:spcBef>
            </a:pPr>
            <a:r>
              <a:rPr lang="en-US" b="1" dirty="0" err="1"/>
              <a:t>Empfehlungen</a:t>
            </a:r>
            <a:endParaRPr lang="en-US" b="1" dirty="0"/>
          </a:p>
          <a:p>
            <a:r>
              <a:rPr lang="en-US" dirty="0" err="1"/>
              <a:t>Filme</a:t>
            </a:r>
            <a:r>
              <a:rPr lang="en-US" dirty="0"/>
              <a:t>, </a:t>
            </a:r>
            <a:r>
              <a:rPr lang="en-US" dirty="0" err="1"/>
              <a:t>Bücher</a:t>
            </a:r>
            <a:r>
              <a:rPr lang="en-US" dirty="0"/>
              <a:t>, </a:t>
            </a:r>
            <a:r>
              <a:rPr lang="en-US" dirty="0" err="1"/>
              <a:t>Zeitschriften</a:t>
            </a:r>
            <a:r>
              <a:rPr lang="en-US" dirty="0"/>
              <a:t>, Theater, </a:t>
            </a:r>
            <a:r>
              <a:rPr lang="en-US" dirty="0" err="1"/>
              <a:t>Spiele</a:t>
            </a:r>
            <a:r>
              <a:rPr lang="en-US" dirty="0"/>
              <a:t>, </a:t>
            </a:r>
            <a:r>
              <a:rPr lang="en-US" dirty="0" err="1"/>
              <a:t>Freizeit</a:t>
            </a:r>
            <a:r>
              <a:rPr lang="en-US" dirty="0"/>
              <a:t>, …</a:t>
            </a:r>
          </a:p>
          <a:p>
            <a:pPr>
              <a:spcBef>
                <a:spcPts val="1800"/>
              </a:spcBef>
            </a:pPr>
            <a:r>
              <a:rPr lang="de-CH" b="1" dirty="0"/>
              <a:t>Übersetzungen</a:t>
            </a:r>
          </a:p>
          <a:p>
            <a:r>
              <a:rPr lang="de-CH" dirty="0"/>
              <a:t>Webseiten, Briefe, Mails, Anfragen, …</a:t>
            </a:r>
          </a:p>
          <a:p>
            <a:endParaRPr lang="de-CH" dirty="0"/>
          </a:p>
        </p:txBody>
      </p:sp>
      <p:sp>
        <p:nvSpPr>
          <p:cNvPr id="4" name="Title 3">
            <a:extLst>
              <a:ext uri="{FF2B5EF4-FFF2-40B4-BE49-F238E27FC236}">
                <a16:creationId xmlns:a16="http://schemas.microsoft.com/office/drawing/2014/main" id="{1EFAC7E3-D568-0E37-7599-A7E2D73EE1F9}"/>
              </a:ext>
            </a:extLst>
          </p:cNvPr>
          <p:cNvSpPr>
            <a:spLocks noGrp="1"/>
          </p:cNvSpPr>
          <p:nvPr>
            <p:ph type="title"/>
          </p:nvPr>
        </p:nvSpPr>
        <p:spPr/>
        <p:txBody>
          <a:bodyPr>
            <a:normAutofit/>
          </a:bodyPr>
          <a:lstStyle/>
          <a:p>
            <a:r>
              <a:rPr lang="en-US" dirty="0" err="1"/>
              <a:t>Anwendungsbeispiele</a:t>
            </a:r>
            <a:r>
              <a:rPr lang="en-US" dirty="0"/>
              <a:t> (Text)</a:t>
            </a:r>
            <a:endParaRPr lang="de-CH" dirty="0"/>
          </a:p>
        </p:txBody>
      </p:sp>
      <p:sp>
        <p:nvSpPr>
          <p:cNvPr id="7" name="Slide Number Placeholder 6">
            <a:extLst>
              <a:ext uri="{FF2B5EF4-FFF2-40B4-BE49-F238E27FC236}">
                <a16:creationId xmlns:a16="http://schemas.microsoft.com/office/drawing/2014/main" id="{4395B449-90C8-37CB-3784-094532C8E85A}"/>
              </a:ext>
            </a:extLst>
          </p:cNvPr>
          <p:cNvSpPr>
            <a:spLocks noGrp="1"/>
          </p:cNvSpPr>
          <p:nvPr>
            <p:ph type="sldNum" sz="quarter" idx="12"/>
          </p:nvPr>
        </p:nvSpPr>
        <p:spPr/>
        <p:txBody>
          <a:bodyPr/>
          <a:lstStyle/>
          <a:p>
            <a:fld id="{5A33CB2A-1702-4C1D-9CC4-8D472D39F19E}" type="slidenum">
              <a:rPr lang="en-US" smtClean="0"/>
              <a:t>12</a:t>
            </a:fld>
            <a:endParaRPr lang="en-US"/>
          </a:p>
        </p:txBody>
      </p:sp>
      <p:sp>
        <p:nvSpPr>
          <p:cNvPr id="8" name="Text Placeholder 2">
            <a:extLst>
              <a:ext uri="{FF2B5EF4-FFF2-40B4-BE49-F238E27FC236}">
                <a16:creationId xmlns:a16="http://schemas.microsoft.com/office/drawing/2014/main" id="{2E882EE2-25EA-20AB-DBA9-9FAD34BC8A6D}"/>
              </a:ext>
            </a:extLst>
          </p:cNvPr>
          <p:cNvSpPr txBox="1">
            <a:spLocks/>
          </p:cNvSpPr>
          <p:nvPr/>
        </p:nvSpPr>
        <p:spPr>
          <a:xfrm>
            <a:off x="6067217" y="1223493"/>
            <a:ext cx="5008520" cy="5090496"/>
          </a:xfrm>
          <a:prstGeom prst="rect">
            <a:avLst/>
          </a:prstGeom>
          <a:solidFill>
            <a:srgbClr val="FF0000">
              <a:alpha val="50196"/>
            </a:srgbClr>
          </a:solidFill>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Neue Haas Grotesk Text Pro" panose="020B05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Neue Haas Grotesk Text Pro" panose="020B05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de-CH" b="1" dirty="0"/>
              <a:t>Nur nach Fakten-Check</a:t>
            </a:r>
          </a:p>
          <a:p>
            <a:r>
              <a:rPr lang="de-CH" b="1" dirty="0"/>
              <a:t>Lernen</a:t>
            </a:r>
          </a:p>
          <a:p>
            <a:r>
              <a:rPr lang="de-CH" dirty="0"/>
              <a:t>Übungen, Erklärungen, Beispiele, Reparaturen, Sprachen, Musik, …</a:t>
            </a:r>
          </a:p>
          <a:p>
            <a:pPr>
              <a:spcBef>
                <a:spcPts val="1800"/>
              </a:spcBef>
            </a:pPr>
            <a:r>
              <a:rPr lang="de-CH" b="1" dirty="0"/>
              <a:t>Reisen</a:t>
            </a:r>
          </a:p>
          <a:p>
            <a:r>
              <a:rPr lang="de-CH" dirty="0"/>
              <a:t>Attraktionen auflisten, Ideen, Museen, Restaurants</a:t>
            </a:r>
          </a:p>
          <a:p>
            <a:pPr>
              <a:spcBef>
                <a:spcPts val="1800"/>
              </a:spcBef>
            </a:pPr>
            <a:r>
              <a:rPr lang="de-CH" b="1" dirty="0"/>
              <a:t>Kochen</a:t>
            </a:r>
          </a:p>
          <a:p>
            <a:r>
              <a:rPr lang="de-CH" dirty="0"/>
              <a:t>Rezepte, Ideen, Vorgehen, Menüs zusammenstellen</a:t>
            </a:r>
          </a:p>
          <a:p>
            <a:endParaRPr lang="en-US" dirty="0"/>
          </a:p>
          <a:p>
            <a:endParaRPr lang="en-US" dirty="0"/>
          </a:p>
          <a:p>
            <a:endParaRPr lang="de-CH" dirty="0"/>
          </a:p>
        </p:txBody>
      </p:sp>
    </p:spTree>
    <p:extLst>
      <p:ext uri="{BB962C8B-B14F-4D97-AF65-F5344CB8AC3E}">
        <p14:creationId xmlns:p14="http://schemas.microsoft.com/office/powerpoint/2010/main" val="2305552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DE9AA88-3A42-CCB1-4C8D-B5FE0CBC79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106871-0B60-7AA0-E5BD-2347ABA3776A}"/>
              </a:ext>
            </a:extLst>
          </p:cNvPr>
          <p:cNvSpPr>
            <a:spLocks noGrp="1"/>
          </p:cNvSpPr>
          <p:nvPr>
            <p:ph type="title"/>
          </p:nvPr>
        </p:nvSpPr>
        <p:spPr>
          <a:xfrm>
            <a:off x="520810" y="369737"/>
            <a:ext cx="4257809" cy="720509"/>
          </a:xfrm>
          <a:solidFill>
            <a:srgbClr val="92D050"/>
          </a:solidFill>
        </p:spPr>
        <p:txBody>
          <a:bodyPr anchor="ctr"/>
          <a:lstStyle/>
          <a:p>
            <a:r>
              <a:rPr lang="en-US" dirty="0" err="1"/>
              <a:t>Beispiel</a:t>
            </a:r>
            <a:r>
              <a:rPr lang="en-US" dirty="0"/>
              <a:t> </a:t>
            </a:r>
            <a:r>
              <a:rPr lang="en-US" dirty="0" err="1"/>
              <a:t>Eulenhof</a:t>
            </a:r>
            <a:endParaRPr lang="de-CH" dirty="0"/>
          </a:p>
        </p:txBody>
      </p:sp>
      <p:sp>
        <p:nvSpPr>
          <p:cNvPr id="3" name="Content Placeholder 2">
            <a:extLst>
              <a:ext uri="{FF2B5EF4-FFF2-40B4-BE49-F238E27FC236}">
                <a16:creationId xmlns:a16="http://schemas.microsoft.com/office/drawing/2014/main" id="{65B9C02F-99C1-B05A-4623-B297359BDB00}"/>
              </a:ext>
            </a:extLst>
          </p:cNvPr>
          <p:cNvSpPr>
            <a:spLocks noGrp="1"/>
          </p:cNvSpPr>
          <p:nvPr>
            <p:ph idx="1"/>
          </p:nvPr>
        </p:nvSpPr>
        <p:spPr>
          <a:xfrm>
            <a:off x="516099" y="1274884"/>
            <a:ext cx="4257810" cy="5297685"/>
          </a:xfrm>
          <a:solidFill>
            <a:srgbClr val="92D050"/>
          </a:solidFill>
        </p:spPr>
        <p:txBody>
          <a:bodyPr lIns="180000" tIns="180000" rIns="180000" bIns="180000">
            <a:normAutofit/>
          </a:bodyPr>
          <a:lstStyle/>
          <a:p>
            <a:pPr marL="0" indent="0">
              <a:buNone/>
            </a:pPr>
            <a:r>
              <a:rPr lang="en-US" sz="1800" dirty="0">
                <a:latin typeface="Bahnschrift SemiCondensed" panose="020B0502040204020203" pitchFamily="34" charset="0"/>
              </a:rPr>
              <a:t>“Du </a:t>
            </a:r>
            <a:r>
              <a:rPr lang="en-US" sz="1800" dirty="0" err="1">
                <a:latin typeface="Bahnschrift SemiCondensed" panose="020B0502040204020203" pitchFamily="34" charset="0"/>
              </a:rPr>
              <a:t>bist</a:t>
            </a:r>
            <a:r>
              <a:rPr lang="en-US" sz="1800" dirty="0">
                <a:latin typeface="Bahnschrift SemiCondensed" panose="020B0502040204020203" pitchFamily="34" charset="0"/>
              </a:rPr>
              <a:t> </a:t>
            </a:r>
            <a:r>
              <a:rPr lang="en-US" sz="1800" dirty="0" err="1">
                <a:latin typeface="Bahnschrift SemiCondensed" panose="020B0502040204020203" pitchFamily="34" charset="0"/>
              </a:rPr>
              <a:t>ein</a:t>
            </a:r>
            <a:r>
              <a:rPr lang="en-US" sz="1800" dirty="0">
                <a:latin typeface="Bahnschrift SemiCondensed" panose="020B0502040204020203" pitchFamily="34" charset="0"/>
              </a:rPr>
              <a:t> </a:t>
            </a:r>
            <a:r>
              <a:rPr lang="en-US" sz="1800" dirty="0" err="1">
                <a:latin typeface="Bahnschrift SemiCondensed" panose="020B0502040204020203" pitchFamily="34" charset="0"/>
              </a:rPr>
              <a:t>Werbetexter</a:t>
            </a:r>
            <a:r>
              <a:rPr lang="en-US" sz="1800" dirty="0">
                <a:latin typeface="Bahnschrift SemiCondensed" panose="020B0502040204020203" pitchFamily="34" charset="0"/>
              </a:rPr>
              <a:t> und hast </a:t>
            </a:r>
            <a:r>
              <a:rPr lang="en-US" sz="1800" dirty="0" err="1">
                <a:latin typeface="Bahnschrift SemiCondensed" panose="020B0502040204020203" pitchFamily="34" charset="0"/>
              </a:rPr>
              <a:t>Erfahrung</a:t>
            </a:r>
            <a:r>
              <a:rPr lang="en-US" sz="1800" dirty="0">
                <a:latin typeface="Bahnschrift SemiCondensed" panose="020B0502040204020203" pitchFamily="34" charset="0"/>
              </a:rPr>
              <a:t> </a:t>
            </a:r>
            <a:r>
              <a:rPr lang="en-US" sz="1800" dirty="0" err="1">
                <a:latin typeface="Bahnschrift SemiCondensed" panose="020B0502040204020203" pitchFamily="34" charset="0"/>
              </a:rPr>
              <a:t>mit</a:t>
            </a:r>
            <a:r>
              <a:rPr lang="en-US" sz="1800" dirty="0">
                <a:latin typeface="Bahnschrift SemiCondensed" panose="020B0502040204020203" pitchFamily="34" charset="0"/>
              </a:rPr>
              <a:t> </a:t>
            </a:r>
            <a:r>
              <a:rPr lang="en-US" sz="1800" dirty="0" err="1">
                <a:latin typeface="Bahnschrift SemiCondensed" panose="020B0502040204020203" pitchFamily="34" charset="0"/>
              </a:rPr>
              <a:t>Rössern</a:t>
            </a:r>
            <a:r>
              <a:rPr lang="en-US" sz="1800" dirty="0">
                <a:latin typeface="Bahnschrift SemiCondensed" panose="020B0502040204020203" pitchFamily="34" charset="0"/>
              </a:rPr>
              <a:t> und Yaks. Ich </a:t>
            </a:r>
            <a:r>
              <a:rPr lang="en-US" sz="1800" dirty="0" err="1">
                <a:latin typeface="Bahnschrift SemiCondensed" panose="020B0502040204020203" pitchFamily="34" charset="0"/>
              </a:rPr>
              <a:t>brauche</a:t>
            </a:r>
            <a:r>
              <a:rPr lang="en-US" sz="1800" dirty="0">
                <a:latin typeface="Bahnschrift SemiCondensed" panose="020B0502040204020203" pitchFamily="34" charset="0"/>
              </a:rPr>
              <a:t> </a:t>
            </a:r>
            <a:r>
              <a:rPr lang="en-US" sz="1800" dirty="0" err="1">
                <a:latin typeface="Bahnschrift SemiCondensed" panose="020B0502040204020203" pitchFamily="34" charset="0"/>
              </a:rPr>
              <a:t>drei</a:t>
            </a:r>
            <a:r>
              <a:rPr lang="en-US" sz="1800" dirty="0">
                <a:latin typeface="Bahnschrift SemiCondensed" panose="020B0502040204020203" pitchFamily="34" charset="0"/>
              </a:rPr>
              <a:t> </a:t>
            </a:r>
            <a:r>
              <a:rPr lang="en-US" sz="1800" dirty="0" err="1">
                <a:latin typeface="Bahnschrift SemiCondensed" panose="020B0502040204020203" pitchFamily="34" charset="0"/>
              </a:rPr>
              <a:t>Absätze</a:t>
            </a:r>
            <a:r>
              <a:rPr lang="en-US" sz="1800" dirty="0">
                <a:latin typeface="Bahnschrift SemiCondensed" panose="020B0502040204020203" pitchFamily="34" charset="0"/>
              </a:rPr>
              <a:t> an Text. Es </a:t>
            </a:r>
            <a:r>
              <a:rPr lang="en-US" sz="1800" dirty="0" err="1">
                <a:latin typeface="Bahnschrift SemiCondensed" panose="020B0502040204020203" pitchFamily="34" charset="0"/>
              </a:rPr>
              <a:t>soll</a:t>
            </a:r>
            <a:r>
              <a:rPr lang="en-US" sz="1800" dirty="0">
                <a:latin typeface="Bahnschrift SemiCondensed" panose="020B0502040204020203" pitchFamily="34" charset="0"/>
              </a:rPr>
              <a:t> der </a:t>
            </a:r>
            <a:r>
              <a:rPr lang="en-US" sz="1800" dirty="0" err="1">
                <a:latin typeface="Bahnschrift SemiCondensed" panose="020B0502040204020203" pitchFamily="34" charset="0"/>
              </a:rPr>
              <a:t>Eulenhof</a:t>
            </a:r>
            <a:r>
              <a:rPr lang="en-US" sz="1800" dirty="0">
                <a:latin typeface="Bahnschrift SemiCondensed" panose="020B0502040204020203" pitchFamily="34" charset="0"/>
              </a:rPr>
              <a:t> </a:t>
            </a:r>
            <a:r>
              <a:rPr lang="en-US" sz="1800" dirty="0" err="1">
                <a:latin typeface="Bahnschrift SemiCondensed" panose="020B0502040204020203" pitchFamily="34" charset="0"/>
              </a:rPr>
              <a:t>beworben</a:t>
            </a:r>
            <a:r>
              <a:rPr lang="en-US" sz="1800" dirty="0">
                <a:latin typeface="Bahnschrift SemiCondensed" panose="020B0502040204020203" pitchFamily="34" charset="0"/>
              </a:rPr>
              <a:t> </a:t>
            </a:r>
            <a:r>
              <a:rPr lang="en-US" sz="1800" dirty="0" err="1">
                <a:latin typeface="Bahnschrift SemiCondensed" panose="020B0502040204020203" pitchFamily="34" charset="0"/>
              </a:rPr>
              <a:t>werden</a:t>
            </a:r>
            <a:r>
              <a:rPr lang="en-US" sz="1800" dirty="0">
                <a:latin typeface="Bahnschrift SemiCondensed" panose="020B0502040204020203" pitchFamily="34" charset="0"/>
              </a:rPr>
              <a:t>. Ein Hof in Frümsen. </a:t>
            </a:r>
            <a:r>
              <a:rPr lang="en-US" sz="1800" dirty="0" err="1">
                <a:latin typeface="Bahnschrift SemiCondensed" panose="020B0502040204020203" pitchFamily="34" charset="0"/>
              </a:rPr>
              <a:t>Nutze</a:t>
            </a:r>
            <a:r>
              <a:rPr lang="en-US" sz="1800" dirty="0">
                <a:latin typeface="Bahnschrift SemiCondensed" panose="020B0502040204020203" pitchFamily="34" charset="0"/>
              </a:rPr>
              <a:t> </a:t>
            </a:r>
            <a:r>
              <a:rPr lang="en-US" sz="1800" dirty="0" err="1">
                <a:latin typeface="Bahnschrift SemiCondensed" panose="020B0502040204020203" pitchFamily="34" charset="0"/>
              </a:rPr>
              <a:t>folgende</a:t>
            </a:r>
            <a:r>
              <a:rPr lang="en-US" sz="1800" dirty="0">
                <a:latin typeface="Bahnschrift SemiCondensed" panose="020B0502040204020203" pitchFamily="34" charset="0"/>
              </a:rPr>
              <a:t> </a:t>
            </a:r>
            <a:r>
              <a:rPr lang="en-US" sz="1800" dirty="0" err="1">
                <a:latin typeface="Bahnschrift SemiCondensed" panose="020B0502040204020203" pitchFamily="34" charset="0"/>
              </a:rPr>
              <a:t>Fakten</a:t>
            </a:r>
            <a:r>
              <a:rPr lang="en-US" sz="1800" dirty="0">
                <a:latin typeface="Bahnschrift SemiCondensed" panose="020B0502040204020203" pitchFamily="34" charset="0"/>
              </a:rPr>
              <a:t> </a:t>
            </a:r>
            <a:r>
              <a:rPr lang="en-US" sz="1800" dirty="0" err="1">
                <a:latin typeface="Bahnschrift SemiCondensed" panose="020B0502040204020203" pitchFamily="34" charset="0"/>
              </a:rPr>
              <a:t>dazu</a:t>
            </a:r>
            <a:r>
              <a:rPr lang="en-US" sz="1800" dirty="0">
                <a:latin typeface="Bahnschrift SemiCondensed" panose="020B0502040204020203" pitchFamily="34" charset="0"/>
              </a:rPr>
              <a:t>: </a:t>
            </a:r>
            <a:r>
              <a:rPr lang="en-US" sz="1800" dirty="0" err="1">
                <a:latin typeface="Bahnschrift SemiCondensed" panose="020B0502040204020203" pitchFamily="34" charset="0"/>
              </a:rPr>
              <a:t>Bauernhof</a:t>
            </a:r>
            <a:r>
              <a:rPr lang="en-US" sz="1800" dirty="0">
                <a:latin typeface="Bahnschrift SemiCondensed" panose="020B0502040204020203" pitchFamily="34" charset="0"/>
              </a:rPr>
              <a:t>, </a:t>
            </a:r>
            <a:r>
              <a:rPr lang="en-US" sz="1800" dirty="0" err="1">
                <a:latin typeface="Bahnschrift SemiCondensed" panose="020B0502040204020203" pitchFamily="34" charset="0"/>
              </a:rPr>
              <a:t>viele</a:t>
            </a:r>
            <a:r>
              <a:rPr lang="en-US" sz="1800" dirty="0">
                <a:latin typeface="Bahnschrift SemiCondensed" panose="020B0502040204020203" pitchFamily="34" charset="0"/>
              </a:rPr>
              <a:t> Tiere, Mutter-Kuh-</a:t>
            </a:r>
            <a:r>
              <a:rPr lang="en-US" sz="1800" dirty="0" err="1">
                <a:latin typeface="Bahnschrift SemiCondensed" panose="020B0502040204020203" pitchFamily="34" charset="0"/>
              </a:rPr>
              <a:t>Haltung</a:t>
            </a:r>
            <a:r>
              <a:rPr lang="en-US" sz="1800" dirty="0">
                <a:latin typeface="Bahnschrift SemiCondensed" panose="020B0502040204020203" pitchFamily="34" charset="0"/>
              </a:rPr>
              <a:t>, Rösser, Yaks, </a:t>
            </a:r>
            <a:r>
              <a:rPr lang="en-US" sz="1800" dirty="0" err="1">
                <a:latin typeface="Bahnschrift SemiCondensed" panose="020B0502040204020203" pitchFamily="34" charset="0"/>
              </a:rPr>
              <a:t>Wollschweine</a:t>
            </a:r>
            <a:r>
              <a:rPr lang="en-US" sz="1800" dirty="0">
                <a:latin typeface="Bahnschrift SemiCondensed" panose="020B0502040204020203" pitchFamily="34" charset="0"/>
              </a:rPr>
              <a:t>, </a:t>
            </a:r>
            <a:r>
              <a:rPr lang="en-US" sz="1800" dirty="0" err="1">
                <a:latin typeface="Bahnschrift SemiCondensed" panose="020B0502040204020203" pitchFamily="34" charset="0"/>
              </a:rPr>
              <a:t>Reitunterricht</a:t>
            </a:r>
            <a:r>
              <a:rPr lang="en-US" sz="1800" dirty="0">
                <a:latin typeface="Bahnschrift SemiCondensed" panose="020B0502040204020203" pitchFamily="34" charset="0"/>
              </a:rPr>
              <a:t> und </a:t>
            </a:r>
            <a:r>
              <a:rPr lang="en-US" sz="1800" dirty="0" err="1">
                <a:latin typeface="Bahnschrift SemiCondensed" panose="020B0502040204020203" pitchFamily="34" charset="0"/>
              </a:rPr>
              <a:t>Reitlager</a:t>
            </a:r>
            <a:r>
              <a:rPr lang="en-US" sz="1800" dirty="0">
                <a:latin typeface="Bahnschrift SemiCondensed" panose="020B0502040204020203" pitchFamily="34" charset="0"/>
              </a:rPr>
              <a:t> für Kinder, </a:t>
            </a:r>
            <a:r>
              <a:rPr lang="en-US" sz="1800" dirty="0" err="1">
                <a:latin typeface="Bahnschrift SemiCondensed" panose="020B0502040204020203" pitchFamily="34" charset="0"/>
              </a:rPr>
              <a:t>Kutschenfahrten</a:t>
            </a:r>
            <a:r>
              <a:rPr lang="en-US" sz="1800" dirty="0">
                <a:latin typeface="Bahnschrift SemiCondensed" panose="020B0502040204020203" pitchFamily="34" charset="0"/>
              </a:rPr>
              <a:t>, </a:t>
            </a:r>
            <a:r>
              <a:rPr lang="en-US" sz="1800" dirty="0" err="1">
                <a:latin typeface="Bahnschrift SemiCondensed" panose="020B0502040204020203" pitchFamily="34" charset="0"/>
              </a:rPr>
              <a:t>geführte</a:t>
            </a:r>
            <a:r>
              <a:rPr lang="en-US" sz="1800" dirty="0">
                <a:latin typeface="Bahnschrift SemiCondensed" panose="020B0502040204020203" pitchFamily="34" charset="0"/>
              </a:rPr>
              <a:t> </a:t>
            </a:r>
            <a:r>
              <a:rPr lang="en-US" sz="1800" dirty="0" err="1">
                <a:latin typeface="Bahnschrift SemiCondensed" panose="020B0502040204020203" pitchFamily="34" charset="0"/>
              </a:rPr>
              <a:t>Bergtouren</a:t>
            </a:r>
            <a:r>
              <a:rPr lang="en-US" sz="1800" dirty="0">
                <a:latin typeface="Bahnschrift SemiCondensed" panose="020B0502040204020203" pitchFamily="34" charset="0"/>
              </a:rPr>
              <a:t> </a:t>
            </a:r>
            <a:r>
              <a:rPr lang="en-US" sz="1800" dirty="0" err="1">
                <a:latin typeface="Bahnschrift SemiCondensed" panose="020B0502040204020203" pitchFamily="34" charset="0"/>
              </a:rPr>
              <a:t>mit</a:t>
            </a:r>
            <a:r>
              <a:rPr lang="en-US" sz="1800" dirty="0">
                <a:latin typeface="Bahnschrift SemiCondensed" panose="020B0502040204020203" pitchFamily="34" charset="0"/>
              </a:rPr>
              <a:t> Yaks, für </a:t>
            </a:r>
            <a:r>
              <a:rPr lang="en-US" sz="1800" dirty="0" err="1">
                <a:latin typeface="Bahnschrift SemiCondensed" panose="020B0502040204020203" pitchFamily="34" charset="0"/>
              </a:rPr>
              <a:t>Geburtstage</a:t>
            </a:r>
            <a:r>
              <a:rPr lang="en-US" sz="1800" dirty="0">
                <a:latin typeface="Bahnschrift SemiCondensed" panose="020B0502040204020203" pitchFamily="34" charset="0"/>
              </a:rPr>
              <a:t> und </a:t>
            </a:r>
            <a:r>
              <a:rPr lang="en-US" sz="1800" dirty="0" err="1">
                <a:latin typeface="Bahnschrift SemiCondensed" panose="020B0502040204020203" pitchFamily="34" charset="0"/>
              </a:rPr>
              <a:t>Hochzeiten</a:t>
            </a:r>
            <a:r>
              <a:rPr lang="en-US" sz="1800" dirty="0">
                <a:latin typeface="Bahnschrift SemiCondensed" panose="020B0502040204020203" pitchFamily="34" charset="0"/>
              </a:rPr>
              <a:t>.</a:t>
            </a:r>
          </a:p>
          <a:p>
            <a:pPr marL="0" indent="0">
              <a:buNone/>
            </a:pPr>
            <a:r>
              <a:rPr lang="en-US" dirty="0" err="1">
                <a:latin typeface="Bahnschrift SemiCondensed" panose="020B0502040204020203" pitchFamily="34" charset="0"/>
              </a:rPr>
              <a:t>Schreibe</a:t>
            </a:r>
            <a:r>
              <a:rPr lang="en-US" dirty="0">
                <a:latin typeface="Bahnschrift SemiCondensed" panose="020B0502040204020203" pitchFamily="34" charset="0"/>
              </a:rPr>
              <a:t> relative </a:t>
            </a:r>
            <a:r>
              <a:rPr lang="en-US" dirty="0" err="1">
                <a:latin typeface="Bahnschrift SemiCondensed" panose="020B0502040204020203" pitchFamily="34" charset="0"/>
              </a:rPr>
              <a:t>sachlich</a:t>
            </a:r>
            <a:r>
              <a:rPr lang="en-US" dirty="0">
                <a:latin typeface="Bahnschrift SemiCondensed" panose="020B0502040204020203" pitchFamily="34" charset="0"/>
              </a:rPr>
              <a:t>.</a:t>
            </a:r>
            <a:r>
              <a:rPr lang="en-US" sz="1800" dirty="0">
                <a:latin typeface="Bahnschrift SemiCondensed" panose="020B0502040204020203" pitchFamily="34" charset="0"/>
              </a:rPr>
              <a:t>” </a:t>
            </a:r>
            <a:endParaRPr lang="de-CH" sz="1800" dirty="0">
              <a:latin typeface="Bahnschrift SemiCondensed" panose="020B0502040204020203" pitchFamily="34" charset="0"/>
            </a:endParaRPr>
          </a:p>
          <a:p>
            <a:pPr marL="0" indent="0">
              <a:buNone/>
            </a:pPr>
            <a:endParaRPr lang="de-CH" dirty="0"/>
          </a:p>
        </p:txBody>
      </p:sp>
      <p:sp>
        <p:nvSpPr>
          <p:cNvPr id="6" name="Slide Number Placeholder 5">
            <a:extLst>
              <a:ext uri="{FF2B5EF4-FFF2-40B4-BE49-F238E27FC236}">
                <a16:creationId xmlns:a16="http://schemas.microsoft.com/office/drawing/2014/main" id="{E5954DFD-2AC1-574E-026E-648EC2B1C9F2}"/>
              </a:ext>
            </a:extLst>
          </p:cNvPr>
          <p:cNvSpPr>
            <a:spLocks noGrp="1"/>
          </p:cNvSpPr>
          <p:nvPr>
            <p:ph type="sldNum" sz="quarter" idx="12"/>
          </p:nvPr>
        </p:nvSpPr>
        <p:spPr/>
        <p:txBody>
          <a:bodyPr/>
          <a:lstStyle/>
          <a:p>
            <a:fld id="{5A33CB2A-1702-4C1D-9CC4-8D472D39F19E}" type="slidenum">
              <a:rPr lang="en-US" smtClean="0"/>
              <a:t>13</a:t>
            </a:fld>
            <a:endParaRPr lang="en-US"/>
          </a:p>
        </p:txBody>
      </p:sp>
      <p:sp>
        <p:nvSpPr>
          <p:cNvPr id="4" name="Content Placeholder 1">
            <a:extLst>
              <a:ext uri="{FF2B5EF4-FFF2-40B4-BE49-F238E27FC236}">
                <a16:creationId xmlns:a16="http://schemas.microsoft.com/office/drawing/2014/main" id="{2E385053-E166-7F98-D353-79B3055C24E8}"/>
              </a:ext>
            </a:extLst>
          </p:cNvPr>
          <p:cNvSpPr txBox="1">
            <a:spLocks/>
          </p:cNvSpPr>
          <p:nvPr/>
        </p:nvSpPr>
        <p:spPr>
          <a:xfrm>
            <a:off x="5389595" y="1274884"/>
            <a:ext cx="6365800" cy="5297684"/>
          </a:xfrm>
          <a:prstGeom prst="rect">
            <a:avLst/>
          </a:prstGeom>
          <a:solidFill>
            <a:schemeClr val="bg1"/>
          </a:solidFill>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sz="1400" b="1" dirty="0"/>
              <a:t>Erleben, was Landwirtschaft bedeutet – auf dem </a:t>
            </a:r>
            <a:r>
              <a:rPr lang="de-CH" sz="1400" b="1" dirty="0" err="1"/>
              <a:t>Eulenhof</a:t>
            </a:r>
            <a:br>
              <a:rPr lang="de-CH" sz="1400" dirty="0"/>
            </a:br>
            <a:r>
              <a:rPr lang="de-CH" sz="1400" dirty="0"/>
              <a:t>Der </a:t>
            </a:r>
            <a:r>
              <a:rPr lang="de-CH" sz="1400" dirty="0" err="1"/>
              <a:t>Eulenhof</a:t>
            </a:r>
            <a:r>
              <a:rPr lang="de-CH" sz="1400" dirty="0"/>
              <a:t> in Frümsen ist ein vielseitiger Bauernhof am Fuss des Alpsteins, der Besucher mit einer großen Vielfalt an Tieren und naturnaher Landwirtschaft empfängt. Besonders stolz ist der Hof auf seine artgerechte Mutter-Kuh-Haltung, die das Wohl der Tiere in den Mittelpunkt stellt. Neben Kühen leben auf dem </a:t>
            </a:r>
            <a:r>
              <a:rPr lang="de-CH" sz="1400" dirty="0" err="1"/>
              <a:t>Eulenhof</a:t>
            </a:r>
            <a:r>
              <a:rPr lang="de-CH" sz="1400" dirty="0"/>
              <a:t> auch Wollschweine, Rösser und Yaks – eine seltene Kombination, die für große wie kleine Gäste spannende Einblicke in die Tierwelt bietet.</a:t>
            </a:r>
          </a:p>
          <a:p>
            <a:pPr marL="0" indent="0">
              <a:buNone/>
            </a:pPr>
            <a:r>
              <a:rPr lang="de-CH" sz="1400" b="1" dirty="0"/>
              <a:t>Bewegung, Natur und Tiere – für Kinder und Familien</a:t>
            </a:r>
            <a:br>
              <a:rPr lang="de-CH" sz="1400" dirty="0"/>
            </a:br>
            <a:r>
              <a:rPr lang="de-CH" sz="1400" dirty="0"/>
              <a:t>Mit Reitunterricht, Reitlagern in den Ferien und liebevoll gestalteten Angeboten für Kinder ist der </a:t>
            </a:r>
            <a:r>
              <a:rPr lang="de-CH" sz="1400" dirty="0" err="1"/>
              <a:t>Eulenhof</a:t>
            </a:r>
            <a:r>
              <a:rPr lang="de-CH" sz="1400" dirty="0"/>
              <a:t> ein beliebter Lern- und Erlebnisort. Kinder können hier nicht nur den Umgang mit Pferden erlernen, sondern auch echte Stallluft schnuppern und Tiere hautnah erleben. Ob Tagesprogramm oder mehrtägiges Reitlager – Sicherheit, Spaß und ein respektvoller Umgang mit Tier und Natur stehen im Vordergrund.</a:t>
            </a:r>
          </a:p>
          <a:p>
            <a:pPr marL="0" indent="0">
              <a:buNone/>
            </a:pPr>
            <a:r>
              <a:rPr lang="de-CH" sz="1400" b="1" dirty="0"/>
              <a:t>Besondere Erlebnisse für besondere Anlässe</a:t>
            </a:r>
            <a:br>
              <a:rPr lang="de-CH" sz="1400" dirty="0"/>
            </a:br>
            <a:r>
              <a:rPr lang="de-CH" sz="1400" dirty="0"/>
              <a:t>Für Feste wie Geburtstage oder Hochzeiten bietet der </a:t>
            </a:r>
            <a:r>
              <a:rPr lang="de-CH" sz="1400" dirty="0" err="1"/>
              <a:t>Eulenhof</a:t>
            </a:r>
            <a:r>
              <a:rPr lang="de-CH" sz="1400" dirty="0"/>
              <a:t> einen unvergesslichen Rahmen: Kutschenfahrten durch das Rheintal, geführte Bergtouren mit Yaks oder ein individuelles Programm auf dem Hof machen jedes Event einzigartig. Der </a:t>
            </a:r>
            <a:r>
              <a:rPr lang="de-CH" sz="1400" dirty="0" err="1"/>
              <a:t>Eulenhof</a:t>
            </a:r>
            <a:r>
              <a:rPr lang="de-CH" sz="1400" dirty="0"/>
              <a:t> verbindet traditionelle Landwirtschaft mit gelebter Tierliebe und aktiver Erholung – mitten in der Natur und gut erreichbar im ruhigen Frümsen.</a:t>
            </a:r>
          </a:p>
        </p:txBody>
      </p:sp>
    </p:spTree>
    <p:extLst>
      <p:ext uri="{BB962C8B-B14F-4D97-AF65-F5344CB8AC3E}">
        <p14:creationId xmlns:p14="http://schemas.microsoft.com/office/powerpoint/2010/main" val="303846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5B7B026-311D-E1CF-DD91-B1153434EC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367C80-DB80-B807-C861-6FB83D33D10D}"/>
              </a:ext>
            </a:extLst>
          </p:cNvPr>
          <p:cNvSpPr>
            <a:spLocks noGrp="1"/>
          </p:cNvSpPr>
          <p:nvPr>
            <p:ph type="title"/>
          </p:nvPr>
        </p:nvSpPr>
        <p:spPr>
          <a:xfrm>
            <a:off x="520810" y="369737"/>
            <a:ext cx="4257809" cy="720509"/>
          </a:xfrm>
          <a:solidFill>
            <a:srgbClr val="92D050"/>
          </a:solidFill>
        </p:spPr>
        <p:txBody>
          <a:bodyPr anchor="ctr">
            <a:normAutofit/>
          </a:bodyPr>
          <a:lstStyle/>
          <a:p>
            <a:r>
              <a:rPr lang="en-US" dirty="0" err="1"/>
              <a:t>Beispiel</a:t>
            </a:r>
            <a:r>
              <a:rPr lang="en-US" dirty="0"/>
              <a:t> Stil</a:t>
            </a:r>
            <a:endParaRPr lang="de-CH" dirty="0"/>
          </a:p>
        </p:txBody>
      </p:sp>
      <p:sp>
        <p:nvSpPr>
          <p:cNvPr id="3" name="Content Placeholder 2">
            <a:extLst>
              <a:ext uri="{FF2B5EF4-FFF2-40B4-BE49-F238E27FC236}">
                <a16:creationId xmlns:a16="http://schemas.microsoft.com/office/drawing/2014/main" id="{2C73E649-D271-E936-6520-8D8D6FAF3CBD}"/>
              </a:ext>
            </a:extLst>
          </p:cNvPr>
          <p:cNvSpPr>
            <a:spLocks noGrp="1"/>
          </p:cNvSpPr>
          <p:nvPr>
            <p:ph idx="1"/>
          </p:nvPr>
        </p:nvSpPr>
        <p:spPr>
          <a:xfrm>
            <a:off x="516099" y="1274884"/>
            <a:ext cx="4257810" cy="5297685"/>
          </a:xfrm>
          <a:solidFill>
            <a:srgbClr val="92D050"/>
          </a:solidFill>
        </p:spPr>
        <p:txBody>
          <a:bodyPr lIns="180000" tIns="180000" rIns="180000" bIns="180000">
            <a:normAutofit/>
          </a:bodyPr>
          <a:lstStyle/>
          <a:p>
            <a:pPr marL="0" indent="0">
              <a:buNone/>
            </a:pPr>
            <a:r>
              <a:rPr lang="de-CH" sz="1800" dirty="0">
                <a:latin typeface="Bahnschrift SemiCondensed" panose="020B0502040204020203" pitchFamily="34" charset="0"/>
              </a:rPr>
              <a:t>“Ich habe einen Entwurf eines Briefes an die Gemeindeverwaltung. Bitte überarbeite ihn so, dass er in einer sachlichen und neutralen Form abgefasst ist:</a:t>
            </a:r>
          </a:p>
          <a:p>
            <a:pPr marL="39688" indent="0">
              <a:buNone/>
            </a:pPr>
            <a:r>
              <a:rPr lang="de-CH" sz="1800" i="1" dirty="0">
                <a:latin typeface="Bahnschrift SemiCondensed" panose="020B0502040204020203" pitchFamily="34" charset="0"/>
              </a:rPr>
              <a:t>An die </a:t>
            </a:r>
            <a:r>
              <a:rPr lang="de-CH" sz="1800" i="1" dirty="0" err="1">
                <a:latin typeface="Bahnschrift SemiCondensed" panose="020B0502040204020203" pitchFamily="34" charset="0"/>
              </a:rPr>
              <a:t>Schlafer</a:t>
            </a:r>
            <a:r>
              <a:rPr lang="de-CH" sz="1800" i="1" dirty="0">
                <a:latin typeface="Bahnschrift SemiCondensed" panose="020B0502040204020203" pitchFamily="34" charset="0"/>
              </a:rPr>
              <a:t> der Gemeinde,</a:t>
            </a:r>
          </a:p>
          <a:p>
            <a:pPr marL="39688" indent="0">
              <a:buNone/>
            </a:pPr>
            <a:r>
              <a:rPr lang="de-CH" sz="1800" i="1" dirty="0">
                <a:latin typeface="Bahnschrift SemiCondensed" panose="020B0502040204020203" pitchFamily="34" charset="0"/>
              </a:rPr>
              <a:t>seit Jahren beschwere ich mich darüber, dass das Hure-WC im Dorf ständig zu ist. Habt Ihr den Schlüssel verloren oder seid Ihr zu faul auf- und zuzuschliessen? Oder ist der WC-Wart zu dumm einen Schlüssel im Schloss zu drehen?</a:t>
            </a:r>
          </a:p>
          <a:p>
            <a:pPr marL="39688" indent="0">
              <a:buNone/>
            </a:pPr>
            <a:r>
              <a:rPr lang="de-CH" sz="1800" i="1" dirty="0">
                <a:latin typeface="Bahnschrift SemiCondensed" panose="020B0502040204020203" pitchFamily="34" charset="0"/>
              </a:rPr>
              <a:t>Bewegt Euren Arsch und sorgt tagsüber für ein geöffnetes WC!”</a:t>
            </a:r>
          </a:p>
          <a:p>
            <a:pPr marL="0" indent="0">
              <a:buNone/>
            </a:pPr>
            <a:endParaRPr lang="de-CH" dirty="0"/>
          </a:p>
        </p:txBody>
      </p:sp>
      <p:sp>
        <p:nvSpPr>
          <p:cNvPr id="6" name="Slide Number Placeholder 5">
            <a:extLst>
              <a:ext uri="{FF2B5EF4-FFF2-40B4-BE49-F238E27FC236}">
                <a16:creationId xmlns:a16="http://schemas.microsoft.com/office/drawing/2014/main" id="{E99BC911-158E-142F-CD47-9B9A6083CAB9}"/>
              </a:ext>
            </a:extLst>
          </p:cNvPr>
          <p:cNvSpPr>
            <a:spLocks noGrp="1"/>
          </p:cNvSpPr>
          <p:nvPr>
            <p:ph type="sldNum" sz="quarter" idx="12"/>
          </p:nvPr>
        </p:nvSpPr>
        <p:spPr/>
        <p:txBody>
          <a:bodyPr/>
          <a:lstStyle/>
          <a:p>
            <a:fld id="{5A33CB2A-1702-4C1D-9CC4-8D472D39F19E}" type="slidenum">
              <a:rPr lang="en-US" smtClean="0"/>
              <a:t>14</a:t>
            </a:fld>
            <a:endParaRPr lang="en-US"/>
          </a:p>
        </p:txBody>
      </p:sp>
      <p:sp>
        <p:nvSpPr>
          <p:cNvPr id="4" name="Content Placeholder 1">
            <a:extLst>
              <a:ext uri="{FF2B5EF4-FFF2-40B4-BE49-F238E27FC236}">
                <a16:creationId xmlns:a16="http://schemas.microsoft.com/office/drawing/2014/main" id="{1DFD0551-1FAB-72E9-2DC7-35EFA953FEAE}"/>
              </a:ext>
            </a:extLst>
          </p:cNvPr>
          <p:cNvSpPr txBox="1">
            <a:spLocks/>
          </p:cNvSpPr>
          <p:nvPr/>
        </p:nvSpPr>
        <p:spPr>
          <a:xfrm>
            <a:off x="5318630" y="1274883"/>
            <a:ext cx="6502667" cy="5297685"/>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CH" sz="1400" dirty="0">
              <a:latin typeface="Cascadia Code" panose="020B0609020000020004" pitchFamily="49" charset="0"/>
              <a:ea typeface="Cascadia Code" panose="020B0609020000020004" pitchFamily="49" charset="0"/>
              <a:cs typeface="Cascadia Code" panose="020B0609020000020004" pitchFamily="49" charset="0"/>
            </a:endParaRPr>
          </a:p>
          <a:p>
            <a:pPr marL="0" indent="0">
              <a:buFont typeface="Arial" panose="020B0604020202020204" pitchFamily="34" charset="0"/>
              <a:buNone/>
            </a:pPr>
            <a:r>
              <a:rPr lang="de-CH" sz="1400" dirty="0">
                <a:latin typeface="Cascadia Code" panose="020B0609020000020004" pitchFamily="49" charset="0"/>
                <a:ea typeface="Cascadia Code" panose="020B0609020000020004" pitchFamily="49" charset="0"/>
                <a:cs typeface="Cascadia Code" panose="020B0609020000020004" pitchFamily="49" charset="0"/>
              </a:rPr>
              <a:t>Sehr geehrte Damen und Herren der Gemeindeverwaltung,</a:t>
            </a:r>
          </a:p>
          <a:p>
            <a:pPr marL="0" indent="0">
              <a:buFont typeface="Arial" panose="020B0604020202020204" pitchFamily="34" charset="0"/>
              <a:buNone/>
            </a:pPr>
            <a:r>
              <a:rPr lang="de-CH" sz="1400" dirty="0">
                <a:latin typeface="Cascadia Code" panose="020B0609020000020004" pitchFamily="49" charset="0"/>
                <a:ea typeface="Cascadia Code" panose="020B0609020000020004" pitchFamily="49" charset="0"/>
                <a:cs typeface="Cascadia Code" panose="020B0609020000020004" pitchFamily="49" charset="0"/>
              </a:rPr>
              <a:t>seit mehreren Jahren habe ich wiederholt darauf hingewiesen, dass das öffentliche WC im Dorf häufig verschlossen ist. Ich möchte höflich nachfragen, ob es hierfür einen bestimmten Grund gibt oder ob eine Lösung in Aussicht ist, um den Zugang zu diesem WC während des Tages sicherzustellen.</a:t>
            </a:r>
          </a:p>
          <a:p>
            <a:pPr marL="0" indent="0">
              <a:buFont typeface="Arial" panose="020B0604020202020204" pitchFamily="34" charset="0"/>
              <a:buNone/>
            </a:pPr>
            <a:r>
              <a:rPr lang="de-CH" sz="1400" dirty="0">
                <a:latin typeface="Cascadia Code" panose="020B0609020000020004" pitchFamily="49" charset="0"/>
                <a:ea typeface="Cascadia Code" panose="020B0609020000020004" pitchFamily="49" charset="0"/>
                <a:cs typeface="Cascadia Code" panose="020B0609020000020004" pitchFamily="49" charset="0"/>
              </a:rPr>
              <a:t>Mit freundlichen Grüßen</a:t>
            </a:r>
          </a:p>
          <a:p>
            <a:pPr marL="0" indent="0">
              <a:buFont typeface="Arial" panose="020B0604020202020204" pitchFamily="34" charset="0"/>
              <a:buNone/>
            </a:pPr>
            <a:r>
              <a:rPr lang="de-CH" sz="1400" dirty="0">
                <a:latin typeface="Cascadia Code" panose="020B0609020000020004" pitchFamily="49" charset="0"/>
                <a:ea typeface="Cascadia Code" panose="020B0609020000020004" pitchFamily="49" charset="0"/>
                <a:cs typeface="Cascadia Code" panose="020B0609020000020004" pitchFamily="49" charset="0"/>
              </a:rPr>
              <a:t>[Ihr Name]</a:t>
            </a:r>
          </a:p>
        </p:txBody>
      </p:sp>
    </p:spTree>
    <p:extLst>
      <p:ext uri="{BB962C8B-B14F-4D97-AF65-F5344CB8AC3E}">
        <p14:creationId xmlns:p14="http://schemas.microsoft.com/office/powerpoint/2010/main" val="418105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4956C29-7BA6-D4DD-8777-23FC6E444F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081BC1-CCA5-350F-6BFB-D0B9660163E4}"/>
              </a:ext>
            </a:extLst>
          </p:cNvPr>
          <p:cNvSpPr>
            <a:spLocks noGrp="1"/>
          </p:cNvSpPr>
          <p:nvPr>
            <p:ph type="title"/>
          </p:nvPr>
        </p:nvSpPr>
        <p:spPr>
          <a:xfrm>
            <a:off x="520810" y="369737"/>
            <a:ext cx="4257809" cy="720509"/>
          </a:xfrm>
          <a:solidFill>
            <a:srgbClr val="92D050"/>
          </a:solidFill>
        </p:spPr>
        <p:txBody>
          <a:bodyPr anchor="ctr"/>
          <a:lstStyle/>
          <a:p>
            <a:r>
              <a:rPr lang="en-US" dirty="0" err="1"/>
              <a:t>Beispiel</a:t>
            </a:r>
            <a:r>
              <a:rPr lang="en-US" dirty="0"/>
              <a:t> </a:t>
            </a:r>
            <a:r>
              <a:rPr lang="en-US" dirty="0" err="1"/>
              <a:t>Dichten</a:t>
            </a:r>
            <a:endParaRPr lang="de-CH" dirty="0"/>
          </a:p>
        </p:txBody>
      </p:sp>
      <p:sp>
        <p:nvSpPr>
          <p:cNvPr id="3" name="Content Placeholder 2">
            <a:extLst>
              <a:ext uri="{FF2B5EF4-FFF2-40B4-BE49-F238E27FC236}">
                <a16:creationId xmlns:a16="http://schemas.microsoft.com/office/drawing/2014/main" id="{2F7B9EF6-71A6-1141-9B80-1A36621ACCB2}"/>
              </a:ext>
            </a:extLst>
          </p:cNvPr>
          <p:cNvSpPr>
            <a:spLocks noGrp="1"/>
          </p:cNvSpPr>
          <p:nvPr>
            <p:ph idx="1"/>
          </p:nvPr>
        </p:nvSpPr>
        <p:spPr>
          <a:xfrm>
            <a:off x="516099" y="1274884"/>
            <a:ext cx="4257810" cy="5297685"/>
          </a:xfrm>
          <a:solidFill>
            <a:srgbClr val="92D050"/>
          </a:solidFill>
        </p:spPr>
        <p:txBody>
          <a:bodyPr lIns="180000" tIns="180000" rIns="180000" bIns="180000">
            <a:normAutofit/>
          </a:bodyPr>
          <a:lstStyle/>
          <a:p>
            <a:pPr marL="0" indent="0">
              <a:buNone/>
            </a:pPr>
            <a:r>
              <a:rPr lang="de-CH" sz="1800" dirty="0">
                <a:latin typeface="Bahnschrift SemiCondensed" panose="020B0502040204020203" pitchFamily="34" charset="0"/>
              </a:rPr>
              <a:t>«Schreibe einen kurzen Liebesbrief im Stile von Shakespeare»</a:t>
            </a:r>
          </a:p>
        </p:txBody>
      </p:sp>
      <p:sp>
        <p:nvSpPr>
          <p:cNvPr id="6" name="Slide Number Placeholder 5">
            <a:extLst>
              <a:ext uri="{FF2B5EF4-FFF2-40B4-BE49-F238E27FC236}">
                <a16:creationId xmlns:a16="http://schemas.microsoft.com/office/drawing/2014/main" id="{92B8200D-197E-BAE4-EA3E-E7AD2A617745}"/>
              </a:ext>
            </a:extLst>
          </p:cNvPr>
          <p:cNvSpPr>
            <a:spLocks noGrp="1"/>
          </p:cNvSpPr>
          <p:nvPr>
            <p:ph type="sldNum" sz="quarter" idx="12"/>
          </p:nvPr>
        </p:nvSpPr>
        <p:spPr/>
        <p:txBody>
          <a:bodyPr/>
          <a:lstStyle/>
          <a:p>
            <a:fld id="{5A33CB2A-1702-4C1D-9CC4-8D472D39F19E}" type="slidenum">
              <a:rPr lang="en-US" smtClean="0"/>
              <a:t>15</a:t>
            </a:fld>
            <a:endParaRPr lang="en-US"/>
          </a:p>
        </p:txBody>
      </p:sp>
      <p:sp>
        <p:nvSpPr>
          <p:cNvPr id="4" name="Content Placeholder 1">
            <a:extLst>
              <a:ext uri="{FF2B5EF4-FFF2-40B4-BE49-F238E27FC236}">
                <a16:creationId xmlns:a16="http://schemas.microsoft.com/office/drawing/2014/main" id="{F9556010-1D8A-F54C-9299-97D498BBAB8A}"/>
              </a:ext>
            </a:extLst>
          </p:cNvPr>
          <p:cNvSpPr txBox="1">
            <a:spLocks/>
          </p:cNvSpPr>
          <p:nvPr/>
        </p:nvSpPr>
        <p:spPr>
          <a:xfrm>
            <a:off x="5381357" y="1274883"/>
            <a:ext cx="6365800" cy="5297685"/>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sz="1400" dirty="0">
                <a:latin typeface="Cascadia Code" panose="020B0609020000020004" pitchFamily="49" charset="0"/>
                <a:ea typeface="Cascadia Code" panose="020B0609020000020004" pitchFamily="49" charset="0"/>
                <a:cs typeface="Cascadia Code" panose="020B0609020000020004" pitchFamily="49" charset="0"/>
              </a:rPr>
              <a:t>Mein süßes Herz,</a:t>
            </a:r>
          </a:p>
          <a:p>
            <a:pPr marL="0" indent="0">
              <a:buNone/>
            </a:pPr>
            <a:r>
              <a:rPr lang="de-CH" sz="1400" dirty="0">
                <a:latin typeface="Cascadia Code" panose="020B0609020000020004" pitchFamily="49" charset="0"/>
                <a:ea typeface="Cascadia Code" panose="020B0609020000020004" pitchFamily="49" charset="0"/>
                <a:cs typeface="Cascadia Code" panose="020B0609020000020004" pitchFamily="49" charset="0"/>
              </a:rPr>
              <a:t>In deinen Augen glüht die helle Sonne des Himmels, und in deiner Stimme singen die Melodien der Engel. Deine Schönheit überstrahlt alles, was je von menschlicher Hand geschaffen wurde, und dein Geist ist ein Ozean aus Weisheit und Güte.</a:t>
            </a:r>
          </a:p>
          <a:p>
            <a:pPr marL="0" indent="0">
              <a:buNone/>
            </a:pPr>
            <a:r>
              <a:rPr lang="de-CH" sz="1400" dirty="0">
                <a:latin typeface="Cascadia Code" panose="020B0609020000020004" pitchFamily="49" charset="0"/>
                <a:ea typeface="Cascadia Code" panose="020B0609020000020004" pitchFamily="49" charset="0"/>
                <a:cs typeface="Cascadia Code" panose="020B0609020000020004" pitchFamily="49" charset="0"/>
              </a:rPr>
              <a:t>Von dem Moment an, als ich dich sah, war mein Herz gefangen in den Fesseln deiner Liebe. Jeder Tag ohne dich ist wie ein Jahrtausend der Einsamkeit, und jeder Moment mit dir ist wie ein Augenblick im Paradies. Dein Lächeln ist der Morgenstern meines Lebens, und deine Umarmung ist der Hafen, nach dem meine Seele sich sehnt.</a:t>
            </a:r>
          </a:p>
          <a:p>
            <a:pPr marL="0" indent="0">
              <a:buNone/>
            </a:pPr>
            <a:r>
              <a:rPr lang="de-CH" sz="1400" dirty="0">
                <a:latin typeface="Cascadia Code" panose="020B0609020000020004" pitchFamily="49" charset="0"/>
                <a:ea typeface="Cascadia Code" panose="020B0609020000020004" pitchFamily="49" charset="0"/>
                <a:cs typeface="Cascadia Code" panose="020B0609020000020004" pitchFamily="49" charset="0"/>
              </a:rPr>
              <a:t>Mit jeder Faser meines Seins und jeder Pore meiner Haut bete ich zu Gott, dass ich für immer dein sein möge.</a:t>
            </a:r>
          </a:p>
          <a:p>
            <a:pPr marL="0" indent="0">
              <a:buNone/>
            </a:pPr>
            <a:r>
              <a:rPr lang="de-CH" sz="1400" dirty="0">
                <a:latin typeface="Cascadia Code" panose="020B0609020000020004" pitchFamily="49" charset="0"/>
                <a:ea typeface="Cascadia Code" panose="020B0609020000020004" pitchFamily="49" charset="0"/>
                <a:cs typeface="Cascadia Code" panose="020B0609020000020004" pitchFamily="49" charset="0"/>
              </a:rPr>
              <a:t>In ewiger Liebe,</a:t>
            </a:r>
          </a:p>
          <a:p>
            <a:pPr marL="0" indent="0">
              <a:buNone/>
            </a:pPr>
            <a:r>
              <a:rPr lang="de-CH" sz="1400" dirty="0">
                <a:latin typeface="Cascadia Code" panose="020B0609020000020004" pitchFamily="49" charset="0"/>
                <a:ea typeface="Cascadia Code" panose="020B0609020000020004" pitchFamily="49" charset="0"/>
                <a:cs typeface="Cascadia Code" panose="020B0609020000020004" pitchFamily="49" charset="0"/>
              </a:rPr>
              <a:t>[Dein Name]</a:t>
            </a:r>
          </a:p>
        </p:txBody>
      </p:sp>
    </p:spTree>
    <p:extLst>
      <p:ext uri="{BB962C8B-B14F-4D97-AF65-F5344CB8AC3E}">
        <p14:creationId xmlns:p14="http://schemas.microsoft.com/office/powerpoint/2010/main" val="91677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3832DEF-A1CF-C417-CB3F-CA1BC36FFE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67557E-41FE-F05B-A536-891F653016BF}"/>
              </a:ext>
            </a:extLst>
          </p:cNvPr>
          <p:cNvSpPr>
            <a:spLocks noGrp="1"/>
          </p:cNvSpPr>
          <p:nvPr>
            <p:ph type="title"/>
          </p:nvPr>
        </p:nvSpPr>
        <p:spPr>
          <a:xfrm>
            <a:off x="520810" y="369737"/>
            <a:ext cx="4257809" cy="720509"/>
          </a:xfrm>
          <a:solidFill>
            <a:srgbClr val="92D050"/>
          </a:solidFill>
        </p:spPr>
        <p:txBody>
          <a:bodyPr anchor="ctr"/>
          <a:lstStyle/>
          <a:p>
            <a:r>
              <a:rPr lang="en-US" dirty="0" err="1"/>
              <a:t>Beispiel</a:t>
            </a:r>
            <a:r>
              <a:rPr lang="en-US" dirty="0"/>
              <a:t> </a:t>
            </a:r>
            <a:r>
              <a:rPr lang="en-US" dirty="0" err="1"/>
              <a:t>Übersetzen</a:t>
            </a:r>
            <a:endParaRPr lang="de-CH" dirty="0"/>
          </a:p>
        </p:txBody>
      </p:sp>
      <p:sp>
        <p:nvSpPr>
          <p:cNvPr id="3" name="Content Placeholder 2">
            <a:extLst>
              <a:ext uri="{FF2B5EF4-FFF2-40B4-BE49-F238E27FC236}">
                <a16:creationId xmlns:a16="http://schemas.microsoft.com/office/drawing/2014/main" id="{9702439D-040A-E8B0-AF5C-D5A638311154}"/>
              </a:ext>
            </a:extLst>
          </p:cNvPr>
          <p:cNvSpPr>
            <a:spLocks noGrp="1"/>
          </p:cNvSpPr>
          <p:nvPr>
            <p:ph idx="1"/>
          </p:nvPr>
        </p:nvSpPr>
        <p:spPr>
          <a:xfrm>
            <a:off x="516099" y="1274884"/>
            <a:ext cx="4257810" cy="5297685"/>
          </a:xfrm>
          <a:solidFill>
            <a:srgbClr val="92D050"/>
          </a:solidFill>
        </p:spPr>
        <p:txBody>
          <a:bodyPr lIns="180000" tIns="180000" rIns="180000" bIns="180000">
            <a:normAutofit fontScale="85000" lnSpcReduction="10000"/>
          </a:bodyPr>
          <a:lstStyle/>
          <a:p>
            <a:pPr marL="0" indent="0">
              <a:buNone/>
            </a:pPr>
            <a:r>
              <a:rPr lang="de-CH" sz="1800" dirty="0">
                <a:latin typeface="Bahnschrift SemiCondensed" panose="020B0502040204020203" pitchFamily="34" charset="0"/>
              </a:rPr>
              <a:t>«Übersetze mir folgenden Text ins Deutsche</a:t>
            </a:r>
          </a:p>
          <a:p>
            <a:pPr marL="0" indent="0">
              <a:buNone/>
            </a:pPr>
            <a:r>
              <a:rPr lang="en-US" sz="1800" dirty="0">
                <a:latin typeface="Bahnschrift SemiCondensed" panose="020B0502040204020203" pitchFamily="34" charset="0"/>
              </a:rPr>
              <a:t>The Great Nebula in Orion is a colorful place. Visible to the unaided eye, it appears as a small fuzzy patch in the constellation of Orion. Long exposure, multi-wavelength images like this, however, show the Orion Nebula to be a busy neighborhood of young stars, hot gas, and dark dust. This digital composite features not only three colors of visible light but four colors of infrared light taken by NASA's orbiting Spitzer Space Telescope as well. The power behind much of the Orion Nebula (M42) is the Trapezium - four of the brightest stars in the nebula. Many of the filamentary structures visible are actually shock waves - fronts where fast moving material encounters slow moving gas. The Orion Nebula spans about 40 light years and is located about 1500 light years away in the same spiral arm of our Galaxy as the Sun.</a:t>
            </a:r>
            <a:r>
              <a:rPr lang="de-CH" sz="1800" dirty="0">
                <a:latin typeface="Bahnschrift SemiCondensed" panose="020B0502040204020203" pitchFamily="34" charset="0"/>
              </a:rPr>
              <a:t>»</a:t>
            </a:r>
          </a:p>
          <a:p>
            <a:pPr marL="0" indent="0">
              <a:buNone/>
            </a:pPr>
            <a:endParaRPr lang="de-CH" dirty="0"/>
          </a:p>
        </p:txBody>
      </p:sp>
      <p:sp>
        <p:nvSpPr>
          <p:cNvPr id="6" name="Slide Number Placeholder 5">
            <a:extLst>
              <a:ext uri="{FF2B5EF4-FFF2-40B4-BE49-F238E27FC236}">
                <a16:creationId xmlns:a16="http://schemas.microsoft.com/office/drawing/2014/main" id="{40222394-DEEE-EAD7-E507-7FE3706E7D5B}"/>
              </a:ext>
            </a:extLst>
          </p:cNvPr>
          <p:cNvSpPr>
            <a:spLocks noGrp="1"/>
          </p:cNvSpPr>
          <p:nvPr>
            <p:ph type="sldNum" sz="quarter" idx="12"/>
          </p:nvPr>
        </p:nvSpPr>
        <p:spPr/>
        <p:txBody>
          <a:bodyPr/>
          <a:lstStyle/>
          <a:p>
            <a:fld id="{5A33CB2A-1702-4C1D-9CC4-8D472D39F19E}" type="slidenum">
              <a:rPr lang="en-US" smtClean="0"/>
              <a:t>16</a:t>
            </a:fld>
            <a:endParaRPr lang="en-US"/>
          </a:p>
        </p:txBody>
      </p:sp>
      <p:pic>
        <p:nvPicPr>
          <p:cNvPr id="15" name="Picture 14">
            <a:extLst>
              <a:ext uri="{FF2B5EF4-FFF2-40B4-BE49-F238E27FC236}">
                <a16:creationId xmlns:a16="http://schemas.microsoft.com/office/drawing/2014/main" id="{82D49DFE-31C2-00EA-D0F3-066994168848}"/>
              </a:ext>
            </a:extLst>
          </p:cNvPr>
          <p:cNvPicPr>
            <a:picLocks noChangeAspect="1"/>
          </p:cNvPicPr>
          <p:nvPr/>
        </p:nvPicPr>
        <p:blipFill>
          <a:blip r:embed="rId4"/>
          <a:stretch>
            <a:fillRect/>
          </a:stretch>
        </p:blipFill>
        <p:spPr>
          <a:xfrm>
            <a:off x="6358407" y="369737"/>
            <a:ext cx="4038950" cy="2110923"/>
          </a:xfrm>
          <a:prstGeom prst="rect">
            <a:avLst/>
          </a:prstGeom>
        </p:spPr>
      </p:pic>
      <p:sp>
        <p:nvSpPr>
          <p:cNvPr id="16" name="Content Placeholder 1">
            <a:extLst>
              <a:ext uri="{FF2B5EF4-FFF2-40B4-BE49-F238E27FC236}">
                <a16:creationId xmlns:a16="http://schemas.microsoft.com/office/drawing/2014/main" id="{A7541D72-BF4D-2CF6-04BE-C478ABAC3297}"/>
              </a:ext>
            </a:extLst>
          </p:cNvPr>
          <p:cNvSpPr txBox="1">
            <a:spLocks/>
          </p:cNvSpPr>
          <p:nvPr/>
        </p:nvSpPr>
        <p:spPr>
          <a:xfrm>
            <a:off x="5381357" y="2480660"/>
            <a:ext cx="6365800" cy="4091908"/>
          </a:xfrm>
          <a:prstGeom prst="rect">
            <a:avLst/>
          </a:prstGeom>
          <a:solidFill>
            <a:schemeClr val="bg1"/>
          </a:solidFill>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sz="1400" dirty="0">
                <a:latin typeface="Cascadia Code" panose="020B0609020000020004" pitchFamily="49" charset="0"/>
                <a:ea typeface="Cascadia Code" panose="020B0609020000020004" pitchFamily="49" charset="0"/>
                <a:cs typeface="Cascadia Code" panose="020B0609020000020004" pitchFamily="49" charset="0"/>
              </a:rPr>
              <a:t>Der Große Orionnebel ist ein farbenfroher Ort. Mit bloßem Auge sichtbar erscheint er als kleiner, verschwommener Fleck im Sternbild Orion. Langzeitbelichtungen und Aufnahmen in mehreren Wellenlängen wie diese zeigen jedoch, dass der Orionnebel ein geschäftiges Viertel aus jungen Sternen, heißem Gas und dunklem Staub ist. Diese digitale Komposition enthält nicht nur drei Farben des sichtbaren Lichts, sondern auch vier Farben des Infrarotlichts, aufgenommen mit dem Spitzer-Weltraumteleskop der NASA. Die Energiequelle hinter einem Großteil des Orionnebels (M42) ist das </a:t>
            </a:r>
            <a:r>
              <a:rPr lang="de-CH" sz="1400" dirty="0" err="1">
                <a:latin typeface="Cascadia Code" panose="020B0609020000020004" pitchFamily="49" charset="0"/>
                <a:ea typeface="Cascadia Code" panose="020B0609020000020004" pitchFamily="49" charset="0"/>
                <a:cs typeface="Cascadia Code" panose="020B0609020000020004" pitchFamily="49" charset="0"/>
              </a:rPr>
              <a:t>Trapezium</a:t>
            </a:r>
            <a:r>
              <a:rPr lang="de-CH" sz="1400" dirty="0">
                <a:latin typeface="Cascadia Code" panose="020B0609020000020004" pitchFamily="49" charset="0"/>
                <a:ea typeface="Cascadia Code" panose="020B0609020000020004" pitchFamily="49" charset="0"/>
                <a:cs typeface="Cascadia Code" panose="020B0609020000020004" pitchFamily="49" charset="0"/>
              </a:rPr>
              <a:t> – vier der hellsten Sterne im Nebel. Viele der faserartigen Strukturen, die zu sehen sind, sind tatsächlich Stoßwellen-Fronten, an denen sich schnell bewegendes Material mit langsamem Gas trifft. Der Orionnebel erstreckt sich über etwa 40 Lichtjahre und ist rund 1500 Lichtjahre entfernt, in demselben Spiralarm unserer Galaxie wie die Sonne.</a:t>
            </a:r>
          </a:p>
        </p:txBody>
      </p:sp>
    </p:spTree>
    <p:extLst>
      <p:ext uri="{BB962C8B-B14F-4D97-AF65-F5344CB8AC3E}">
        <p14:creationId xmlns:p14="http://schemas.microsoft.com/office/powerpoint/2010/main" val="63376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9D0463-C895-2463-298F-9DA19BC70224}"/>
              </a:ext>
            </a:extLst>
          </p:cNvPr>
          <p:cNvSpPr>
            <a:spLocks noGrp="1"/>
          </p:cNvSpPr>
          <p:nvPr>
            <p:ph type="body" sz="half" idx="2"/>
          </p:nvPr>
        </p:nvSpPr>
        <p:spPr>
          <a:xfrm>
            <a:off x="520810" y="1085353"/>
            <a:ext cx="10269977" cy="898806"/>
          </a:xfrm>
        </p:spPr>
        <p:txBody>
          <a:bodyPr/>
          <a:lstStyle/>
          <a:p>
            <a:r>
              <a:rPr lang="en-US" dirty="0" err="1"/>
              <a:t>Inzwischen</a:t>
            </a:r>
            <a:r>
              <a:rPr lang="en-US" dirty="0"/>
              <a:t> </a:t>
            </a:r>
            <a:r>
              <a:rPr lang="en-US" dirty="0" err="1"/>
              <a:t>gibt</a:t>
            </a:r>
            <a:r>
              <a:rPr lang="en-US" dirty="0"/>
              <a:t> es </a:t>
            </a:r>
            <a:r>
              <a:rPr lang="en-US" dirty="0" err="1"/>
              <a:t>eine</a:t>
            </a:r>
            <a:r>
              <a:rPr lang="en-US" dirty="0"/>
              <a:t> </a:t>
            </a:r>
            <a:r>
              <a:rPr lang="en-US" dirty="0" err="1"/>
              <a:t>neue</a:t>
            </a:r>
            <a:r>
              <a:rPr lang="en-US" dirty="0"/>
              <a:t> </a:t>
            </a:r>
            <a:r>
              <a:rPr lang="en-US" dirty="0" err="1"/>
              <a:t>technische</a:t>
            </a:r>
            <a:r>
              <a:rPr lang="en-US" dirty="0"/>
              <a:t> </a:t>
            </a:r>
            <a:r>
              <a:rPr lang="en-US" dirty="0" err="1"/>
              <a:t>Disziplin</a:t>
            </a:r>
            <a:r>
              <a:rPr lang="en-US" dirty="0"/>
              <a:t>: </a:t>
            </a:r>
            <a:r>
              <a:rPr lang="en-US" b="1" dirty="0"/>
              <a:t>Prompt Engineering</a:t>
            </a:r>
          </a:p>
          <a:p>
            <a:r>
              <a:rPr lang="de-CH" dirty="0"/>
              <a:t>Welche Regeln und Erfahrungen können wir daraus nutzen?</a:t>
            </a:r>
          </a:p>
        </p:txBody>
      </p:sp>
      <p:sp>
        <p:nvSpPr>
          <p:cNvPr id="4" name="Title 3">
            <a:extLst>
              <a:ext uri="{FF2B5EF4-FFF2-40B4-BE49-F238E27FC236}">
                <a16:creationId xmlns:a16="http://schemas.microsoft.com/office/drawing/2014/main" id="{85D895AD-66A8-4354-A6E2-CB911E7AAE00}"/>
              </a:ext>
            </a:extLst>
          </p:cNvPr>
          <p:cNvSpPr>
            <a:spLocks noGrp="1"/>
          </p:cNvSpPr>
          <p:nvPr>
            <p:ph type="title"/>
          </p:nvPr>
        </p:nvSpPr>
        <p:spPr/>
        <p:txBody>
          <a:bodyPr/>
          <a:lstStyle/>
          <a:p>
            <a:r>
              <a:rPr lang="en-US" dirty="0"/>
              <a:t>Prompt-</a:t>
            </a:r>
            <a:r>
              <a:rPr lang="en-US" dirty="0" err="1"/>
              <a:t>Optimierung</a:t>
            </a:r>
            <a:endParaRPr lang="de-CH" dirty="0"/>
          </a:p>
        </p:txBody>
      </p:sp>
      <p:sp>
        <p:nvSpPr>
          <p:cNvPr id="7" name="Slide Number Placeholder 6">
            <a:extLst>
              <a:ext uri="{FF2B5EF4-FFF2-40B4-BE49-F238E27FC236}">
                <a16:creationId xmlns:a16="http://schemas.microsoft.com/office/drawing/2014/main" id="{E1E6F64E-4D1C-C669-EE84-BEBB854C304E}"/>
              </a:ext>
            </a:extLst>
          </p:cNvPr>
          <p:cNvSpPr>
            <a:spLocks noGrp="1"/>
          </p:cNvSpPr>
          <p:nvPr>
            <p:ph type="sldNum" sz="quarter" idx="12"/>
          </p:nvPr>
        </p:nvSpPr>
        <p:spPr/>
        <p:txBody>
          <a:bodyPr/>
          <a:lstStyle/>
          <a:p>
            <a:fld id="{5A33CB2A-1702-4C1D-9CC4-8D472D39F19E}" type="slidenum">
              <a:rPr lang="en-US" smtClean="0"/>
              <a:t>17</a:t>
            </a:fld>
            <a:endParaRPr lang="en-US"/>
          </a:p>
        </p:txBody>
      </p:sp>
      <p:sp>
        <p:nvSpPr>
          <p:cNvPr id="9" name="TextBox 8">
            <a:extLst>
              <a:ext uri="{FF2B5EF4-FFF2-40B4-BE49-F238E27FC236}">
                <a16:creationId xmlns:a16="http://schemas.microsoft.com/office/drawing/2014/main" id="{E2038A14-FDBD-D0A1-6BC0-811EDEB8603A}"/>
              </a:ext>
            </a:extLst>
          </p:cNvPr>
          <p:cNvSpPr txBox="1"/>
          <p:nvPr/>
        </p:nvSpPr>
        <p:spPr>
          <a:xfrm>
            <a:off x="520810" y="2095131"/>
            <a:ext cx="3937247" cy="4031873"/>
          </a:xfrm>
          <a:prstGeom prst="rect">
            <a:avLst/>
          </a:prstGeom>
          <a:noFill/>
        </p:spPr>
        <p:txBody>
          <a:bodyPr wrap="square" rtlCol="0">
            <a:spAutoFit/>
          </a:bodyPr>
          <a:lstStyle/>
          <a:p>
            <a:pPr>
              <a:spcBef>
                <a:spcPts val="1200"/>
              </a:spcBef>
            </a:pPr>
            <a:r>
              <a:rPr lang="en-US" dirty="0">
                <a:latin typeface="Bahnschrift SemiCondensed" panose="020B0502040204020203" pitchFamily="34" charset="0"/>
              </a:rPr>
              <a:t>“Du </a:t>
            </a:r>
            <a:r>
              <a:rPr lang="en-US" dirty="0" err="1">
                <a:latin typeface="Bahnschrift SemiCondensed" panose="020B0502040204020203" pitchFamily="34" charset="0"/>
              </a:rPr>
              <a:t>bist</a:t>
            </a:r>
            <a:r>
              <a:rPr lang="en-US" dirty="0">
                <a:latin typeface="Bahnschrift SemiCondensed" panose="020B0502040204020203" pitchFamily="34" charset="0"/>
              </a:rPr>
              <a:t> </a:t>
            </a:r>
            <a:r>
              <a:rPr lang="en-US" dirty="0" err="1">
                <a:latin typeface="Bahnschrift SemiCondensed" panose="020B0502040204020203" pitchFamily="34" charset="0"/>
              </a:rPr>
              <a:t>ein</a:t>
            </a:r>
            <a:r>
              <a:rPr lang="en-US" dirty="0">
                <a:latin typeface="Bahnschrift SemiCondensed" panose="020B0502040204020203" pitchFamily="34" charset="0"/>
              </a:rPr>
              <a:t> Mentor für </a:t>
            </a:r>
            <a:r>
              <a:rPr lang="en-US" dirty="0" err="1">
                <a:latin typeface="Bahnschrift SemiCondensed" panose="020B0502040204020203" pitchFamily="34" charset="0"/>
              </a:rPr>
              <a:t>neue</a:t>
            </a:r>
            <a:r>
              <a:rPr lang="en-US" dirty="0">
                <a:latin typeface="Bahnschrift SemiCondensed" panose="020B0502040204020203" pitchFamily="34" charset="0"/>
              </a:rPr>
              <a:t> Mitarbeiter.</a:t>
            </a:r>
          </a:p>
          <a:p>
            <a:pPr>
              <a:spcBef>
                <a:spcPts val="1200"/>
              </a:spcBef>
            </a:pPr>
            <a:r>
              <a:rPr lang="en-US" dirty="0" err="1">
                <a:latin typeface="Bahnschrift SemiCondensed" panose="020B0502040204020203" pitchFamily="34" charset="0"/>
              </a:rPr>
              <a:t>Stell</a:t>
            </a:r>
            <a:r>
              <a:rPr lang="en-US" dirty="0">
                <a:latin typeface="Bahnschrift SemiCondensed" panose="020B0502040204020203" pitchFamily="34" charset="0"/>
              </a:rPr>
              <a:t> Dir </a:t>
            </a:r>
            <a:r>
              <a:rPr lang="en-US" dirty="0" err="1">
                <a:latin typeface="Bahnschrift SemiCondensed" panose="020B0502040204020203" pitchFamily="34" charset="0"/>
              </a:rPr>
              <a:t>vor</a:t>
            </a:r>
            <a:r>
              <a:rPr lang="en-US" dirty="0">
                <a:latin typeface="Bahnschrift SemiCondensed" panose="020B0502040204020203" pitchFamily="34" charset="0"/>
              </a:rPr>
              <a:t> Du </a:t>
            </a:r>
            <a:r>
              <a:rPr lang="en-US" dirty="0" err="1">
                <a:latin typeface="Bahnschrift SemiCondensed" panose="020B0502040204020203" pitchFamily="34" charset="0"/>
              </a:rPr>
              <a:t>bist</a:t>
            </a:r>
            <a:r>
              <a:rPr lang="en-US" dirty="0">
                <a:latin typeface="Bahnschrift SemiCondensed" panose="020B0502040204020203" pitchFamily="34" charset="0"/>
              </a:rPr>
              <a:t> in </a:t>
            </a:r>
            <a:r>
              <a:rPr lang="en-US" dirty="0" err="1">
                <a:latin typeface="Bahnschrift SemiCondensed" panose="020B0502040204020203" pitchFamily="34" charset="0"/>
              </a:rPr>
              <a:t>einer</a:t>
            </a:r>
            <a:r>
              <a:rPr lang="en-US" dirty="0">
                <a:latin typeface="Bahnschrift SemiCondensed" panose="020B0502040204020203" pitchFamily="34" charset="0"/>
              </a:rPr>
              <a:t> </a:t>
            </a:r>
            <a:r>
              <a:rPr lang="en-US" dirty="0" err="1">
                <a:latin typeface="Bahnschrift SemiCondensed" panose="020B0502040204020203" pitchFamily="34" charset="0"/>
              </a:rPr>
              <a:t>Firma</a:t>
            </a:r>
            <a:r>
              <a:rPr lang="en-US" dirty="0">
                <a:latin typeface="Bahnschrift SemiCondensed" panose="020B0502040204020203" pitchFamily="34" charset="0"/>
              </a:rPr>
              <a:t> </a:t>
            </a:r>
            <a:r>
              <a:rPr lang="en-US" dirty="0" err="1">
                <a:latin typeface="Bahnschrift SemiCondensed" panose="020B0502040204020203" pitchFamily="34" charset="0"/>
              </a:rPr>
              <a:t>mit</a:t>
            </a:r>
            <a:r>
              <a:rPr lang="en-US" dirty="0">
                <a:latin typeface="Bahnschrift SemiCondensed" panose="020B0502040204020203" pitchFamily="34" charset="0"/>
              </a:rPr>
              <a:t> </a:t>
            </a:r>
            <a:r>
              <a:rPr lang="en-US" dirty="0" err="1">
                <a:latin typeface="Bahnschrift SemiCondensed" panose="020B0502040204020203" pitchFamily="34" charset="0"/>
              </a:rPr>
              <a:t>einem</a:t>
            </a:r>
            <a:r>
              <a:rPr lang="en-US" dirty="0">
                <a:latin typeface="Bahnschrift SemiCondensed" panose="020B0502040204020203" pitchFamily="34" charset="0"/>
              </a:rPr>
              <a:t> </a:t>
            </a:r>
            <a:r>
              <a:rPr lang="en-US" dirty="0" err="1">
                <a:latin typeface="Bahnschrift SemiCondensed" panose="020B0502040204020203" pitchFamily="34" charset="0"/>
              </a:rPr>
              <a:t>sehr</a:t>
            </a:r>
            <a:r>
              <a:rPr lang="en-US" dirty="0">
                <a:latin typeface="Bahnschrift SemiCondensed" panose="020B0502040204020203" pitchFamily="34" charset="0"/>
              </a:rPr>
              <a:t> </a:t>
            </a:r>
            <a:r>
              <a:rPr lang="en-US" dirty="0" err="1">
                <a:latin typeface="Bahnschrift SemiCondensed" panose="020B0502040204020203" pitchFamily="34" charset="0"/>
              </a:rPr>
              <a:t>breitgestreuten</a:t>
            </a:r>
            <a:r>
              <a:rPr lang="en-US" dirty="0">
                <a:latin typeface="Bahnschrift SemiCondensed" panose="020B0502040204020203" pitchFamily="34" charset="0"/>
              </a:rPr>
              <a:t> </a:t>
            </a:r>
            <a:r>
              <a:rPr lang="en-US" dirty="0" err="1">
                <a:latin typeface="Bahnschrift SemiCondensed" panose="020B0502040204020203" pitchFamily="34" charset="0"/>
              </a:rPr>
              <a:t>Produkt</a:t>
            </a:r>
            <a:r>
              <a:rPr lang="en-US" dirty="0">
                <a:latin typeface="Bahnschrift SemiCondensed" panose="020B0502040204020203" pitchFamily="34" charset="0"/>
              </a:rPr>
              <a:t>-Spektrum. Die </a:t>
            </a:r>
            <a:r>
              <a:rPr lang="en-US" dirty="0" err="1">
                <a:latin typeface="Bahnschrift SemiCondensed" panose="020B0502040204020203" pitchFamily="34" charset="0"/>
              </a:rPr>
              <a:t>meisten</a:t>
            </a:r>
            <a:r>
              <a:rPr lang="en-US" dirty="0">
                <a:latin typeface="Bahnschrift SemiCondensed" panose="020B0502040204020203" pitchFamily="34" charset="0"/>
              </a:rPr>
              <a:t> Teams </a:t>
            </a:r>
            <a:r>
              <a:rPr lang="en-US" dirty="0" err="1">
                <a:latin typeface="Bahnschrift SemiCondensed" panose="020B0502040204020203" pitchFamily="34" charset="0"/>
              </a:rPr>
              <a:t>dieser</a:t>
            </a:r>
            <a:r>
              <a:rPr lang="en-US" dirty="0">
                <a:latin typeface="Bahnschrift SemiCondensed" panose="020B0502040204020203" pitchFamily="34" charset="0"/>
              </a:rPr>
              <a:t> </a:t>
            </a:r>
            <a:r>
              <a:rPr lang="en-US" dirty="0" err="1">
                <a:latin typeface="Bahnschrift SemiCondensed" panose="020B0502040204020203" pitchFamily="34" charset="0"/>
              </a:rPr>
              <a:t>Firma</a:t>
            </a:r>
            <a:r>
              <a:rPr lang="en-US" dirty="0">
                <a:latin typeface="Bahnschrift SemiCondensed" panose="020B0502040204020203" pitchFamily="34" charset="0"/>
              </a:rPr>
              <a:t> </a:t>
            </a:r>
            <a:r>
              <a:rPr lang="en-US" dirty="0" err="1">
                <a:latin typeface="Bahnschrift SemiCondensed" panose="020B0502040204020203" pitchFamily="34" charset="0"/>
              </a:rPr>
              <a:t>arbeiten</a:t>
            </a:r>
            <a:r>
              <a:rPr lang="en-US" dirty="0">
                <a:latin typeface="Bahnschrift SemiCondensed" panose="020B0502040204020203" pitchFamily="34" charset="0"/>
              </a:rPr>
              <a:t> von </a:t>
            </a:r>
            <a:r>
              <a:rPr lang="en-US" dirty="0" err="1">
                <a:latin typeface="Bahnschrift SemiCondensed" panose="020B0502040204020203" pitchFamily="34" charset="0"/>
              </a:rPr>
              <a:t>daheim</a:t>
            </a:r>
            <a:r>
              <a:rPr lang="en-US" dirty="0">
                <a:latin typeface="Bahnschrift SemiCondensed" panose="020B0502040204020203" pitchFamily="34" charset="0"/>
              </a:rPr>
              <a:t> und </a:t>
            </a:r>
            <a:r>
              <a:rPr lang="en-US" dirty="0" err="1">
                <a:latin typeface="Bahnschrift SemiCondensed" panose="020B0502040204020203" pitchFamily="34" charset="0"/>
              </a:rPr>
              <a:t>sind</a:t>
            </a:r>
            <a:r>
              <a:rPr lang="en-US" dirty="0">
                <a:latin typeface="Bahnschrift SemiCondensed" panose="020B0502040204020203" pitchFamily="34" charset="0"/>
              </a:rPr>
              <a:t> global </a:t>
            </a:r>
            <a:r>
              <a:rPr lang="en-US" dirty="0" err="1">
                <a:latin typeface="Bahnschrift SemiCondensed" panose="020B0502040204020203" pitchFamily="34" charset="0"/>
              </a:rPr>
              <a:t>verteilt</a:t>
            </a:r>
            <a:r>
              <a:rPr lang="en-US" dirty="0">
                <a:latin typeface="Bahnschrift SemiCondensed" panose="020B0502040204020203" pitchFamily="34" charset="0"/>
              </a:rPr>
              <a:t>.</a:t>
            </a:r>
          </a:p>
          <a:p>
            <a:pPr>
              <a:spcBef>
                <a:spcPts val="1200"/>
              </a:spcBef>
            </a:pPr>
            <a:r>
              <a:rPr lang="en-US" dirty="0">
                <a:latin typeface="Bahnschrift SemiCondensed" panose="020B0502040204020203" pitchFamily="34" charset="0"/>
              </a:rPr>
              <a:t>Wie </a:t>
            </a:r>
            <a:r>
              <a:rPr lang="en-US" dirty="0" err="1">
                <a:latin typeface="Bahnschrift SemiCondensed" panose="020B0502040204020203" pitchFamily="34" charset="0"/>
              </a:rPr>
              <a:t>kann</a:t>
            </a:r>
            <a:r>
              <a:rPr lang="en-US" dirty="0">
                <a:latin typeface="Bahnschrift SemiCondensed" panose="020B0502040204020203" pitchFamily="34" charset="0"/>
              </a:rPr>
              <a:t> so </a:t>
            </a:r>
            <a:r>
              <a:rPr lang="en-US" dirty="0" err="1">
                <a:latin typeface="Bahnschrift SemiCondensed" panose="020B0502040204020203" pitchFamily="34" charset="0"/>
              </a:rPr>
              <a:t>eine</a:t>
            </a:r>
            <a:r>
              <a:rPr lang="en-US" dirty="0">
                <a:latin typeface="Bahnschrift SemiCondensed" panose="020B0502040204020203" pitchFamily="34" charset="0"/>
              </a:rPr>
              <a:t> </a:t>
            </a:r>
            <a:r>
              <a:rPr lang="en-US" dirty="0" err="1">
                <a:latin typeface="Bahnschrift SemiCondensed" panose="020B0502040204020203" pitchFamily="34" charset="0"/>
              </a:rPr>
              <a:t>Firma</a:t>
            </a:r>
            <a:r>
              <a:rPr lang="en-US" dirty="0">
                <a:latin typeface="Bahnschrift SemiCondensed" panose="020B0502040204020203" pitchFamily="34" charset="0"/>
              </a:rPr>
              <a:t> </a:t>
            </a:r>
            <a:r>
              <a:rPr lang="en-US" dirty="0" err="1">
                <a:latin typeface="Bahnschrift SemiCondensed" panose="020B0502040204020203" pitchFamily="34" charset="0"/>
              </a:rPr>
              <a:t>einen</a:t>
            </a:r>
            <a:r>
              <a:rPr lang="en-US" dirty="0">
                <a:latin typeface="Bahnschrift SemiCondensed" panose="020B0502040204020203" pitchFamily="34" charset="0"/>
              </a:rPr>
              <a:t> </a:t>
            </a:r>
            <a:r>
              <a:rPr lang="en-US" dirty="0" err="1">
                <a:latin typeface="Bahnschrift SemiCondensed" panose="020B0502040204020203" pitchFamily="34" charset="0"/>
              </a:rPr>
              <a:t>Teamgeist</a:t>
            </a:r>
            <a:r>
              <a:rPr lang="en-US" dirty="0">
                <a:latin typeface="Bahnschrift SemiCondensed" panose="020B0502040204020203" pitchFamily="34" charset="0"/>
              </a:rPr>
              <a:t> </a:t>
            </a:r>
            <a:r>
              <a:rPr lang="en-US" dirty="0" err="1">
                <a:latin typeface="Bahnschrift SemiCondensed" panose="020B0502040204020203" pitchFamily="34" charset="0"/>
              </a:rPr>
              <a:t>entwickeln</a:t>
            </a:r>
            <a:r>
              <a:rPr lang="en-US" dirty="0">
                <a:latin typeface="Bahnschrift SemiCondensed" panose="020B0502040204020203" pitchFamily="34" charset="0"/>
              </a:rPr>
              <a:t>?</a:t>
            </a:r>
          </a:p>
          <a:p>
            <a:pPr>
              <a:spcBef>
                <a:spcPts val="1200"/>
              </a:spcBef>
            </a:pPr>
            <a:r>
              <a:rPr lang="en-US" dirty="0">
                <a:latin typeface="Bahnschrift SemiCondensed" panose="020B0502040204020203" pitchFamily="34" charset="0"/>
              </a:rPr>
              <a:t>Gib mir 5 </a:t>
            </a:r>
            <a:r>
              <a:rPr lang="en-US" dirty="0" err="1">
                <a:latin typeface="Bahnschrift SemiCondensed" panose="020B0502040204020203" pitchFamily="34" charset="0"/>
              </a:rPr>
              <a:t>inspirierende</a:t>
            </a:r>
            <a:r>
              <a:rPr lang="en-US" dirty="0">
                <a:latin typeface="Bahnschrift SemiCondensed" panose="020B0502040204020203" pitchFamily="34" charset="0"/>
              </a:rPr>
              <a:t> Ideen, um </a:t>
            </a:r>
            <a:r>
              <a:rPr lang="en-US" dirty="0" err="1">
                <a:latin typeface="Bahnschrift SemiCondensed" panose="020B0502040204020203" pitchFamily="34" charset="0"/>
              </a:rPr>
              <a:t>neue</a:t>
            </a:r>
            <a:r>
              <a:rPr lang="en-US" dirty="0">
                <a:latin typeface="Bahnschrift SemiCondensed" panose="020B0502040204020203" pitchFamily="34" charset="0"/>
              </a:rPr>
              <a:t> Mitarbeiter in </a:t>
            </a:r>
            <a:r>
              <a:rPr lang="en-US" dirty="0" err="1">
                <a:latin typeface="Bahnschrift SemiCondensed" panose="020B0502040204020203" pitchFamily="34" charset="0"/>
              </a:rPr>
              <a:t>ein</a:t>
            </a:r>
            <a:r>
              <a:rPr lang="en-US" dirty="0">
                <a:latin typeface="Bahnschrift SemiCondensed" panose="020B0502040204020203" pitchFamily="34" charset="0"/>
              </a:rPr>
              <a:t> Team </a:t>
            </a:r>
            <a:r>
              <a:rPr lang="en-US" dirty="0" err="1">
                <a:latin typeface="Bahnschrift SemiCondensed" panose="020B0502040204020203" pitchFamily="34" charset="0"/>
              </a:rPr>
              <a:t>zu</a:t>
            </a:r>
            <a:r>
              <a:rPr lang="en-US" dirty="0">
                <a:latin typeface="Bahnschrift SemiCondensed" panose="020B0502040204020203" pitchFamily="34" charset="0"/>
              </a:rPr>
              <a:t> </a:t>
            </a:r>
            <a:r>
              <a:rPr lang="en-US" dirty="0" err="1">
                <a:latin typeface="Bahnschrift SemiCondensed" panose="020B0502040204020203" pitchFamily="34" charset="0"/>
              </a:rPr>
              <a:t>integrieren</a:t>
            </a:r>
            <a:r>
              <a:rPr lang="en-US" dirty="0">
                <a:latin typeface="Bahnschrift SemiCondensed" panose="020B0502040204020203" pitchFamily="34" charset="0"/>
              </a:rPr>
              <a:t>.</a:t>
            </a:r>
          </a:p>
          <a:p>
            <a:pPr>
              <a:spcBef>
                <a:spcPts val="1200"/>
              </a:spcBef>
            </a:pPr>
            <a:r>
              <a:rPr lang="en-US" dirty="0" err="1">
                <a:latin typeface="Bahnschrift SemiCondensed" panose="020B0502040204020203" pitchFamily="34" charset="0"/>
              </a:rPr>
              <a:t>Erläutere</a:t>
            </a:r>
            <a:r>
              <a:rPr lang="en-US" dirty="0">
                <a:latin typeface="Bahnschrift SemiCondensed" panose="020B0502040204020203" pitchFamily="34" charset="0"/>
              </a:rPr>
              <a:t> </a:t>
            </a:r>
            <a:r>
              <a:rPr lang="en-US" dirty="0" err="1">
                <a:latin typeface="Bahnschrift SemiCondensed" panose="020B0502040204020203" pitchFamily="34" charset="0"/>
              </a:rPr>
              <a:t>welche</a:t>
            </a:r>
            <a:r>
              <a:rPr lang="en-US" dirty="0">
                <a:latin typeface="Bahnschrift SemiCondensed" panose="020B0502040204020203" pitchFamily="34" charset="0"/>
              </a:rPr>
              <a:t> der Ideen im </a:t>
            </a:r>
            <a:r>
              <a:rPr lang="en-US" dirty="0" err="1">
                <a:latin typeface="Bahnschrift SemiCondensed" panose="020B0502040204020203" pitchFamily="34" charset="0"/>
              </a:rPr>
              <a:t>Alltag</a:t>
            </a:r>
            <a:r>
              <a:rPr lang="en-US" dirty="0">
                <a:latin typeface="Bahnschrift SemiCondensed" panose="020B0502040204020203" pitchFamily="34" charset="0"/>
              </a:rPr>
              <a:t> </a:t>
            </a:r>
            <a:r>
              <a:rPr lang="en-US" dirty="0" err="1">
                <a:latin typeface="Bahnschrift SemiCondensed" panose="020B0502040204020203" pitchFamily="34" charset="0"/>
              </a:rPr>
              <a:t>einfach</a:t>
            </a:r>
            <a:r>
              <a:rPr lang="en-US" dirty="0">
                <a:latin typeface="Bahnschrift SemiCondensed" panose="020B0502040204020203" pitchFamily="34" charset="0"/>
              </a:rPr>
              <a:t> </a:t>
            </a:r>
            <a:r>
              <a:rPr lang="en-US" dirty="0" err="1">
                <a:latin typeface="Bahnschrift SemiCondensed" panose="020B0502040204020203" pitchFamily="34" charset="0"/>
              </a:rPr>
              <a:t>einzusetzen</a:t>
            </a:r>
            <a:r>
              <a:rPr lang="en-US" dirty="0">
                <a:latin typeface="Bahnschrift SemiCondensed" panose="020B0502040204020203" pitchFamily="34" charset="0"/>
              </a:rPr>
              <a:t> </a:t>
            </a:r>
            <a:r>
              <a:rPr lang="en-US" dirty="0" err="1">
                <a:latin typeface="Bahnschrift SemiCondensed" panose="020B0502040204020203" pitchFamily="34" charset="0"/>
              </a:rPr>
              <a:t>ist</a:t>
            </a:r>
            <a:r>
              <a:rPr lang="en-US" dirty="0">
                <a:latin typeface="Bahnschrift SemiCondensed" panose="020B0502040204020203" pitchFamily="34" charset="0"/>
              </a:rPr>
              <a:t>.”</a:t>
            </a:r>
            <a:endParaRPr lang="de-CH" dirty="0">
              <a:latin typeface="Bahnschrift SemiCondensed" panose="020B0502040204020203" pitchFamily="34" charset="0"/>
            </a:endParaRPr>
          </a:p>
        </p:txBody>
      </p:sp>
      <p:sp>
        <p:nvSpPr>
          <p:cNvPr id="10" name="Rectangle 9">
            <a:extLst>
              <a:ext uri="{FF2B5EF4-FFF2-40B4-BE49-F238E27FC236}">
                <a16:creationId xmlns:a16="http://schemas.microsoft.com/office/drawing/2014/main" id="{A68FE97E-D6E5-8F3F-2AAE-9140470D3E2E}"/>
              </a:ext>
            </a:extLst>
          </p:cNvPr>
          <p:cNvSpPr/>
          <p:nvPr/>
        </p:nvSpPr>
        <p:spPr>
          <a:xfrm>
            <a:off x="598043" y="2089260"/>
            <a:ext cx="3744273" cy="39238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tangle 10">
            <a:extLst>
              <a:ext uri="{FF2B5EF4-FFF2-40B4-BE49-F238E27FC236}">
                <a16:creationId xmlns:a16="http://schemas.microsoft.com/office/drawing/2014/main" id="{050063BA-4BBD-DC2A-BA30-E1A8FA8E9DA7}"/>
              </a:ext>
            </a:extLst>
          </p:cNvPr>
          <p:cNvSpPr/>
          <p:nvPr/>
        </p:nvSpPr>
        <p:spPr>
          <a:xfrm>
            <a:off x="598042" y="2538075"/>
            <a:ext cx="3744273" cy="1431548"/>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Rectangle 11">
            <a:extLst>
              <a:ext uri="{FF2B5EF4-FFF2-40B4-BE49-F238E27FC236}">
                <a16:creationId xmlns:a16="http://schemas.microsoft.com/office/drawing/2014/main" id="{36C52862-E639-5EE4-AFDF-0E058F6A3516}"/>
              </a:ext>
            </a:extLst>
          </p:cNvPr>
          <p:cNvSpPr/>
          <p:nvPr/>
        </p:nvSpPr>
        <p:spPr>
          <a:xfrm>
            <a:off x="598041" y="4791042"/>
            <a:ext cx="3744273" cy="591350"/>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Rectangle 12">
            <a:extLst>
              <a:ext uri="{FF2B5EF4-FFF2-40B4-BE49-F238E27FC236}">
                <a16:creationId xmlns:a16="http://schemas.microsoft.com/office/drawing/2014/main" id="{3226151B-CFC6-2F11-7B49-08116C84B7E3}"/>
              </a:ext>
            </a:extLst>
          </p:cNvPr>
          <p:cNvSpPr/>
          <p:nvPr/>
        </p:nvSpPr>
        <p:spPr>
          <a:xfrm>
            <a:off x="598041" y="4080594"/>
            <a:ext cx="3744273" cy="591349"/>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ectangle 13">
            <a:extLst>
              <a:ext uri="{FF2B5EF4-FFF2-40B4-BE49-F238E27FC236}">
                <a16:creationId xmlns:a16="http://schemas.microsoft.com/office/drawing/2014/main" id="{5D2C76DC-6D7D-47ED-EF66-B241F97CF9AF}"/>
              </a:ext>
            </a:extLst>
          </p:cNvPr>
          <p:cNvSpPr/>
          <p:nvPr/>
        </p:nvSpPr>
        <p:spPr>
          <a:xfrm>
            <a:off x="598040" y="5493364"/>
            <a:ext cx="3744273" cy="591348"/>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Text Placeholder 2">
            <a:extLst>
              <a:ext uri="{FF2B5EF4-FFF2-40B4-BE49-F238E27FC236}">
                <a16:creationId xmlns:a16="http://schemas.microsoft.com/office/drawing/2014/main" id="{B836E58C-D525-2A6C-183E-4ADCE1FB635E}"/>
              </a:ext>
            </a:extLst>
          </p:cNvPr>
          <p:cNvSpPr txBox="1">
            <a:spLocks/>
          </p:cNvSpPr>
          <p:nvPr/>
        </p:nvSpPr>
        <p:spPr>
          <a:xfrm>
            <a:off x="5126707" y="2026991"/>
            <a:ext cx="6303167" cy="4623056"/>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Neue Haas Grotesk Text Pro" panose="020B05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Neue Haas Grotesk Text Pro" panose="020B05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dirty="0"/>
              <a:t>Gib’ ChatGPT </a:t>
            </a:r>
            <a:r>
              <a:rPr lang="en-US" dirty="0" err="1"/>
              <a:t>eine</a:t>
            </a:r>
            <a:r>
              <a:rPr lang="en-US" dirty="0"/>
              <a:t> Rolle. </a:t>
            </a:r>
            <a:r>
              <a:rPr lang="en-US" dirty="0" err="1"/>
              <a:t>Damit</a:t>
            </a:r>
            <a:r>
              <a:rPr lang="en-US" dirty="0"/>
              <a:t> </a:t>
            </a:r>
            <a:r>
              <a:rPr lang="en-US" dirty="0" err="1"/>
              <a:t>kontrollierst</a:t>
            </a:r>
            <a:r>
              <a:rPr lang="en-US" dirty="0"/>
              <a:t> Du den </a:t>
            </a:r>
            <a:r>
              <a:rPr lang="en-US" dirty="0" err="1"/>
              <a:t>Stil</a:t>
            </a:r>
            <a:r>
              <a:rPr lang="en-US" dirty="0"/>
              <a:t> der </a:t>
            </a:r>
            <a:r>
              <a:rPr lang="en-US" dirty="0" err="1"/>
              <a:t>Antworten</a:t>
            </a:r>
            <a:r>
              <a:rPr lang="en-US" dirty="0"/>
              <a:t>.</a:t>
            </a:r>
          </a:p>
          <a:p>
            <a:pPr>
              <a:spcBef>
                <a:spcPts val="0"/>
              </a:spcBef>
            </a:pPr>
            <a:endParaRPr lang="de-CH" sz="1400" dirty="0"/>
          </a:p>
          <a:p>
            <a:pPr>
              <a:spcBef>
                <a:spcPts val="0"/>
              </a:spcBef>
            </a:pPr>
            <a:r>
              <a:rPr lang="de-CH" dirty="0"/>
              <a:t>Liefere Kontext. Kontext erlaubt dem LLM* die Antworten im Rahmen dieser Informationen zu geben.</a:t>
            </a:r>
          </a:p>
          <a:p>
            <a:pPr>
              <a:spcBef>
                <a:spcPts val="0"/>
              </a:spcBef>
            </a:pPr>
            <a:endParaRPr lang="de-CH" sz="1200" dirty="0"/>
          </a:p>
          <a:p>
            <a:pPr>
              <a:spcBef>
                <a:spcPts val="0"/>
              </a:spcBef>
            </a:pPr>
            <a:r>
              <a:rPr lang="de-CH" dirty="0"/>
              <a:t>Konkrete Frage. Je konkreter die Frage, desto konkreter die Antwort. Bewusst offene Fragen schaffen Raum für ‘kreative’ Antworten.</a:t>
            </a:r>
          </a:p>
          <a:p>
            <a:pPr>
              <a:spcBef>
                <a:spcPts val="0"/>
              </a:spcBef>
            </a:pPr>
            <a:endParaRPr lang="de-CH" sz="1400" dirty="0"/>
          </a:p>
          <a:p>
            <a:pPr>
              <a:spcBef>
                <a:spcPts val="0"/>
              </a:spcBef>
            </a:pPr>
            <a:r>
              <a:rPr lang="de-CH" dirty="0"/>
              <a:t>Beschreibe was Du erwartest.</a:t>
            </a:r>
          </a:p>
          <a:p>
            <a:pPr>
              <a:spcBef>
                <a:spcPts val="0"/>
              </a:spcBef>
            </a:pPr>
            <a:endParaRPr lang="de-CH" sz="1400" dirty="0"/>
          </a:p>
          <a:p>
            <a:pPr>
              <a:spcBef>
                <a:spcPts val="0"/>
              </a:spcBef>
            </a:pPr>
            <a:r>
              <a:rPr lang="de-CH" dirty="0"/>
              <a:t>Lass’ Dir den Weg oder Hintergrund erklären, damit Du den logischen Weg der Maschine verstehst und besser beurteilen kannst.</a:t>
            </a:r>
          </a:p>
          <a:p>
            <a:pPr>
              <a:spcBef>
                <a:spcPts val="0"/>
              </a:spcBef>
            </a:pPr>
            <a:endParaRPr lang="de-CH" i="1" dirty="0"/>
          </a:p>
          <a:p>
            <a:pPr>
              <a:spcBef>
                <a:spcPts val="0"/>
              </a:spcBef>
            </a:pPr>
            <a:r>
              <a:rPr lang="de-CH" sz="1200" i="1" dirty="0"/>
              <a:t>* LLM = Large Language Model, vulgo «KI»</a:t>
            </a:r>
            <a:endParaRPr lang="en-US" sz="1200" i="1" dirty="0"/>
          </a:p>
        </p:txBody>
      </p:sp>
      <p:cxnSp>
        <p:nvCxnSpPr>
          <p:cNvPr id="17" name="Straight Arrow Connector 16">
            <a:extLst>
              <a:ext uri="{FF2B5EF4-FFF2-40B4-BE49-F238E27FC236}">
                <a16:creationId xmlns:a16="http://schemas.microsoft.com/office/drawing/2014/main" id="{9E4AB4FB-E3CC-E74B-2144-FC7B7A54559B}"/>
              </a:ext>
            </a:extLst>
          </p:cNvPr>
          <p:cNvCxnSpPr>
            <a:stCxn id="10" idx="3"/>
          </p:cNvCxnSpPr>
          <p:nvPr/>
        </p:nvCxnSpPr>
        <p:spPr>
          <a:xfrm>
            <a:off x="4342316" y="2285452"/>
            <a:ext cx="78439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5626BBE-7968-FB82-D494-97372B6F9815}"/>
              </a:ext>
            </a:extLst>
          </p:cNvPr>
          <p:cNvCxnSpPr>
            <a:cxnSpLocks/>
            <a:stCxn id="11" idx="3"/>
          </p:cNvCxnSpPr>
          <p:nvPr/>
        </p:nvCxnSpPr>
        <p:spPr>
          <a:xfrm>
            <a:off x="4342315" y="3253849"/>
            <a:ext cx="745389"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98E60EF-83CC-EE56-E890-8040A39FE203}"/>
              </a:ext>
            </a:extLst>
          </p:cNvPr>
          <p:cNvCxnSpPr>
            <a:cxnSpLocks/>
            <a:stCxn id="12" idx="3"/>
          </p:cNvCxnSpPr>
          <p:nvPr/>
        </p:nvCxnSpPr>
        <p:spPr>
          <a:xfrm>
            <a:off x="4342314" y="5086717"/>
            <a:ext cx="784393"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C21614E-74EF-53C1-F5EE-3B6BA406350C}"/>
              </a:ext>
            </a:extLst>
          </p:cNvPr>
          <p:cNvCxnSpPr/>
          <p:nvPr/>
        </p:nvCxnSpPr>
        <p:spPr>
          <a:xfrm>
            <a:off x="4342316" y="4374991"/>
            <a:ext cx="784391"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D530CCC-CF98-D6B5-2A22-D24789F00AF6}"/>
              </a:ext>
            </a:extLst>
          </p:cNvPr>
          <p:cNvCxnSpPr/>
          <p:nvPr/>
        </p:nvCxnSpPr>
        <p:spPr>
          <a:xfrm>
            <a:off x="4342316" y="5822432"/>
            <a:ext cx="784391"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887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D895AD-66A8-4354-A6E2-CB911E7AAE00}"/>
              </a:ext>
            </a:extLst>
          </p:cNvPr>
          <p:cNvSpPr>
            <a:spLocks noGrp="1"/>
          </p:cNvSpPr>
          <p:nvPr>
            <p:ph type="title"/>
          </p:nvPr>
        </p:nvSpPr>
        <p:spPr/>
        <p:txBody>
          <a:bodyPr/>
          <a:lstStyle/>
          <a:p>
            <a:r>
              <a:rPr lang="en-US" dirty="0" err="1"/>
              <a:t>Weitere</a:t>
            </a:r>
            <a:r>
              <a:rPr lang="en-US" dirty="0"/>
              <a:t> Tipps</a:t>
            </a:r>
            <a:endParaRPr lang="de-CH" dirty="0"/>
          </a:p>
        </p:txBody>
      </p:sp>
      <p:sp>
        <p:nvSpPr>
          <p:cNvPr id="7" name="Slide Number Placeholder 6">
            <a:extLst>
              <a:ext uri="{FF2B5EF4-FFF2-40B4-BE49-F238E27FC236}">
                <a16:creationId xmlns:a16="http://schemas.microsoft.com/office/drawing/2014/main" id="{E1E6F64E-4D1C-C669-EE84-BEBB854C304E}"/>
              </a:ext>
            </a:extLst>
          </p:cNvPr>
          <p:cNvSpPr>
            <a:spLocks noGrp="1"/>
          </p:cNvSpPr>
          <p:nvPr>
            <p:ph type="sldNum" sz="quarter" idx="12"/>
          </p:nvPr>
        </p:nvSpPr>
        <p:spPr/>
        <p:txBody>
          <a:bodyPr/>
          <a:lstStyle/>
          <a:p>
            <a:fld id="{5A33CB2A-1702-4C1D-9CC4-8D472D39F19E}" type="slidenum">
              <a:rPr lang="en-US" smtClean="0"/>
              <a:t>18</a:t>
            </a:fld>
            <a:endParaRPr lang="en-US"/>
          </a:p>
        </p:txBody>
      </p:sp>
      <p:sp>
        <p:nvSpPr>
          <p:cNvPr id="9" name="TextBox 8">
            <a:extLst>
              <a:ext uri="{FF2B5EF4-FFF2-40B4-BE49-F238E27FC236}">
                <a16:creationId xmlns:a16="http://schemas.microsoft.com/office/drawing/2014/main" id="{E2038A14-FDBD-D0A1-6BC0-811EDEB8603A}"/>
              </a:ext>
            </a:extLst>
          </p:cNvPr>
          <p:cNvSpPr txBox="1"/>
          <p:nvPr/>
        </p:nvSpPr>
        <p:spPr>
          <a:xfrm>
            <a:off x="520810" y="1320303"/>
            <a:ext cx="3937247" cy="4806701"/>
          </a:xfrm>
          <a:prstGeom prst="rect">
            <a:avLst/>
          </a:prstGeom>
          <a:noFill/>
        </p:spPr>
        <p:txBody>
          <a:bodyPr wrap="square" rtlCol="0">
            <a:noAutofit/>
          </a:bodyPr>
          <a:lstStyle/>
          <a:p>
            <a:pPr>
              <a:spcBef>
                <a:spcPts val="1200"/>
              </a:spcBef>
            </a:pPr>
            <a:r>
              <a:rPr lang="en-US" dirty="0">
                <a:latin typeface="Bahnschrift SemiCondensed" panose="020B0502040204020203" pitchFamily="34" charset="0"/>
              </a:rPr>
              <a:t>“</a:t>
            </a:r>
            <a:r>
              <a:rPr lang="en-US" dirty="0" err="1">
                <a:latin typeface="Bahnschrift SemiCondensed" panose="020B0502040204020203" pitchFamily="34" charset="0"/>
              </a:rPr>
              <a:t>Diese</a:t>
            </a:r>
            <a:r>
              <a:rPr lang="en-US" dirty="0">
                <a:latin typeface="Bahnschrift SemiCondensed" panose="020B0502040204020203" pitchFamily="34" charset="0"/>
              </a:rPr>
              <a:t> </a:t>
            </a:r>
            <a:r>
              <a:rPr lang="en-US" dirty="0" err="1">
                <a:latin typeface="Bahnschrift SemiCondensed" panose="020B0502040204020203" pitchFamily="34" charset="0"/>
              </a:rPr>
              <a:t>Antworten</a:t>
            </a:r>
            <a:r>
              <a:rPr lang="en-US" dirty="0">
                <a:latin typeface="Bahnschrift SemiCondensed" panose="020B0502040204020203" pitchFamily="34" charset="0"/>
              </a:rPr>
              <a:t> </a:t>
            </a:r>
            <a:r>
              <a:rPr lang="en-US" dirty="0" err="1">
                <a:latin typeface="Bahnschrift SemiCondensed" panose="020B0502040204020203" pitchFamily="34" charset="0"/>
              </a:rPr>
              <a:t>haben</a:t>
            </a:r>
            <a:r>
              <a:rPr lang="en-US" dirty="0">
                <a:latin typeface="Bahnschrift SemiCondensed" panose="020B0502040204020203" pitchFamily="34" charset="0"/>
              </a:rPr>
              <a:t> mir </a:t>
            </a:r>
            <a:r>
              <a:rPr lang="en-US" dirty="0" err="1">
                <a:latin typeface="Bahnschrift SemiCondensed" panose="020B0502040204020203" pitchFamily="34" charset="0"/>
              </a:rPr>
              <a:t>nicht</a:t>
            </a:r>
            <a:r>
              <a:rPr lang="en-US" dirty="0">
                <a:latin typeface="Bahnschrift SemiCondensed" panose="020B0502040204020203" pitchFamily="34" charset="0"/>
              </a:rPr>
              <a:t> </a:t>
            </a:r>
            <a:r>
              <a:rPr lang="en-US" dirty="0" err="1">
                <a:latin typeface="Bahnschrift SemiCondensed" panose="020B0502040204020203" pitchFamily="34" charset="0"/>
              </a:rPr>
              <a:t>geholfen</a:t>
            </a:r>
            <a:r>
              <a:rPr lang="en-US" dirty="0">
                <a:latin typeface="Bahnschrift SemiCondensed" panose="020B0502040204020203" pitchFamily="34" charset="0"/>
              </a:rPr>
              <a:t>. </a:t>
            </a:r>
            <a:r>
              <a:rPr lang="en-US" dirty="0" err="1">
                <a:latin typeface="Bahnschrift SemiCondensed" panose="020B0502040204020203" pitchFamily="34" charset="0"/>
              </a:rPr>
              <a:t>Liefere</a:t>
            </a:r>
            <a:r>
              <a:rPr lang="en-US" dirty="0">
                <a:latin typeface="Bahnschrift SemiCondensed" panose="020B0502040204020203" pitchFamily="34" charset="0"/>
              </a:rPr>
              <a:t> mir 5 </a:t>
            </a:r>
            <a:r>
              <a:rPr lang="en-US" dirty="0" err="1">
                <a:latin typeface="Bahnschrift SemiCondensed" panose="020B0502040204020203" pitchFamily="34" charset="0"/>
              </a:rPr>
              <a:t>neue</a:t>
            </a:r>
            <a:r>
              <a:rPr lang="en-US" dirty="0">
                <a:latin typeface="Bahnschrift SemiCondensed" panose="020B0502040204020203" pitchFamily="34" charset="0"/>
              </a:rPr>
              <a:t> </a:t>
            </a:r>
            <a:r>
              <a:rPr lang="en-US" dirty="0" err="1">
                <a:latin typeface="Bahnschrift SemiCondensed" panose="020B0502040204020203" pitchFamily="34" charset="0"/>
              </a:rPr>
              <a:t>Beispiele</a:t>
            </a:r>
            <a:r>
              <a:rPr lang="en-US" dirty="0">
                <a:latin typeface="Bahnschrift SemiCondensed" panose="020B0502040204020203" pitchFamily="34" charset="0"/>
              </a:rPr>
              <a:t>, die </a:t>
            </a:r>
            <a:r>
              <a:rPr lang="en-US" dirty="0" err="1">
                <a:latin typeface="Bahnschrift SemiCondensed" panose="020B0502040204020203" pitchFamily="34" charset="0"/>
              </a:rPr>
              <a:t>auch</a:t>
            </a:r>
            <a:r>
              <a:rPr lang="en-US" dirty="0">
                <a:latin typeface="Bahnschrift SemiCondensed" panose="020B0502040204020203" pitchFamily="34" charset="0"/>
              </a:rPr>
              <a:t> </a:t>
            </a:r>
            <a:r>
              <a:rPr lang="en-US" dirty="0" err="1">
                <a:latin typeface="Bahnschrift SemiCondensed" panose="020B0502040204020203" pitchFamily="34" charset="0"/>
              </a:rPr>
              <a:t>funktionieren</a:t>
            </a:r>
            <a:r>
              <a:rPr lang="en-US" dirty="0">
                <a:latin typeface="Bahnschrift SemiCondensed" panose="020B0502040204020203" pitchFamily="34" charset="0"/>
              </a:rPr>
              <a:t> </a:t>
            </a:r>
            <a:r>
              <a:rPr lang="en-US" dirty="0" err="1">
                <a:latin typeface="Bahnschrift SemiCondensed" panose="020B0502040204020203" pitchFamily="34" charset="0"/>
              </a:rPr>
              <a:t>wenn</a:t>
            </a:r>
            <a:r>
              <a:rPr lang="en-US" dirty="0">
                <a:latin typeface="Bahnschrift SemiCondensed" panose="020B0502040204020203" pitchFamily="34" charset="0"/>
              </a:rPr>
              <a:t> die </a:t>
            </a:r>
            <a:r>
              <a:rPr lang="en-US" dirty="0" err="1">
                <a:latin typeface="Bahnschrift SemiCondensed" panose="020B0502040204020203" pitchFamily="34" charset="0"/>
              </a:rPr>
              <a:t>Teammitglieder</a:t>
            </a:r>
            <a:r>
              <a:rPr lang="en-US" dirty="0">
                <a:latin typeface="Bahnschrift SemiCondensed" panose="020B0502040204020203" pitchFamily="34" charset="0"/>
              </a:rPr>
              <a:t> </a:t>
            </a:r>
            <a:r>
              <a:rPr lang="en-US" dirty="0" err="1">
                <a:latin typeface="Bahnschrift SemiCondensed" panose="020B0502040204020203" pitchFamily="34" charset="0"/>
              </a:rPr>
              <a:t>nicht</a:t>
            </a:r>
            <a:r>
              <a:rPr lang="en-US" dirty="0">
                <a:latin typeface="Bahnschrift SemiCondensed" panose="020B0502040204020203" pitchFamily="34" charset="0"/>
              </a:rPr>
              <a:t> in </a:t>
            </a:r>
            <a:r>
              <a:rPr lang="en-US" dirty="0" err="1">
                <a:latin typeface="Bahnschrift SemiCondensed" panose="020B0502040204020203" pitchFamily="34" charset="0"/>
              </a:rPr>
              <a:t>einem</a:t>
            </a:r>
            <a:r>
              <a:rPr lang="en-US" dirty="0">
                <a:latin typeface="Bahnschrift SemiCondensed" panose="020B0502040204020203" pitchFamily="34" charset="0"/>
              </a:rPr>
              <a:t> </a:t>
            </a:r>
            <a:r>
              <a:rPr lang="en-US" dirty="0" err="1">
                <a:latin typeface="Bahnschrift SemiCondensed" panose="020B0502040204020203" pitchFamily="34" charset="0"/>
              </a:rPr>
              <a:t>Raum</a:t>
            </a:r>
            <a:r>
              <a:rPr lang="en-US" dirty="0">
                <a:latin typeface="Bahnschrift SemiCondensed" panose="020B0502040204020203" pitchFamily="34" charset="0"/>
              </a:rPr>
              <a:t> </a:t>
            </a:r>
            <a:r>
              <a:rPr lang="en-US" dirty="0" err="1">
                <a:latin typeface="Bahnschrift SemiCondensed" panose="020B0502040204020203" pitchFamily="34" charset="0"/>
              </a:rPr>
              <a:t>sitzen</a:t>
            </a:r>
            <a:r>
              <a:rPr lang="en-US" dirty="0">
                <a:latin typeface="Bahnschrift SemiCondensed" panose="020B0502040204020203" pitchFamily="34" charset="0"/>
              </a:rPr>
              <a:t>.</a:t>
            </a:r>
          </a:p>
          <a:p>
            <a:pPr>
              <a:spcBef>
                <a:spcPts val="1200"/>
              </a:spcBef>
            </a:pPr>
            <a:endParaRPr lang="en-US" dirty="0">
              <a:latin typeface="Bahnschrift SemiCondensed" panose="020B0502040204020203" pitchFamily="34" charset="0"/>
            </a:endParaRPr>
          </a:p>
          <a:p>
            <a:pPr>
              <a:spcBef>
                <a:spcPts val="1200"/>
              </a:spcBef>
            </a:pPr>
            <a:r>
              <a:rPr lang="en-US" dirty="0" err="1">
                <a:latin typeface="Bahnschrift SemiCondensed" panose="020B0502040204020203" pitchFamily="34" charset="0"/>
              </a:rPr>
              <a:t>Meine</a:t>
            </a:r>
            <a:r>
              <a:rPr lang="en-US" dirty="0">
                <a:latin typeface="Bahnschrift SemiCondensed" panose="020B0502040204020203" pitchFamily="34" charset="0"/>
              </a:rPr>
              <a:t> </a:t>
            </a:r>
            <a:r>
              <a:rPr lang="en-US" dirty="0" err="1">
                <a:latin typeface="Bahnschrift SemiCondensed" panose="020B0502040204020203" pitchFamily="34" charset="0"/>
              </a:rPr>
              <a:t>Karriere</a:t>
            </a:r>
            <a:r>
              <a:rPr lang="en-US" dirty="0">
                <a:latin typeface="Bahnschrift SemiCondensed" panose="020B0502040204020203" pitchFamily="34" charset="0"/>
              </a:rPr>
              <a:t> </a:t>
            </a:r>
            <a:r>
              <a:rPr lang="en-US" dirty="0" err="1">
                <a:latin typeface="Bahnschrift SemiCondensed" panose="020B0502040204020203" pitchFamily="34" charset="0"/>
              </a:rPr>
              <a:t>hängt</a:t>
            </a:r>
            <a:r>
              <a:rPr lang="en-US" dirty="0">
                <a:latin typeface="Bahnschrift SemiCondensed" panose="020B0502040204020203" pitchFamily="34" charset="0"/>
              </a:rPr>
              <a:t> </a:t>
            </a:r>
            <a:r>
              <a:rPr lang="en-US" dirty="0" err="1">
                <a:latin typeface="Bahnschrift SemiCondensed" panose="020B0502040204020203" pitchFamily="34" charset="0"/>
              </a:rPr>
              <a:t>davon</a:t>
            </a:r>
            <a:r>
              <a:rPr lang="en-US" dirty="0">
                <a:latin typeface="Bahnschrift SemiCondensed" panose="020B0502040204020203" pitchFamily="34" charset="0"/>
              </a:rPr>
              <a:t> ab, </a:t>
            </a:r>
            <a:r>
              <a:rPr lang="en-US" dirty="0" err="1">
                <a:latin typeface="Bahnschrift SemiCondensed" panose="020B0502040204020203" pitchFamily="34" charset="0"/>
              </a:rPr>
              <a:t>dass</a:t>
            </a:r>
            <a:r>
              <a:rPr lang="en-US" dirty="0">
                <a:latin typeface="Bahnschrift SemiCondensed" panose="020B0502040204020203" pitchFamily="34" charset="0"/>
              </a:rPr>
              <a:t> ich die </a:t>
            </a:r>
            <a:r>
              <a:rPr lang="en-US" dirty="0" err="1">
                <a:latin typeface="Bahnschrift SemiCondensed" panose="020B0502040204020203" pitchFamily="34" charset="0"/>
              </a:rPr>
              <a:t>neuen</a:t>
            </a:r>
            <a:r>
              <a:rPr lang="en-US" dirty="0">
                <a:latin typeface="Bahnschrift SemiCondensed" panose="020B0502040204020203" pitchFamily="34" charset="0"/>
              </a:rPr>
              <a:t> Mitarbeiter in das Team </a:t>
            </a:r>
            <a:r>
              <a:rPr lang="en-US" dirty="0" err="1">
                <a:latin typeface="Bahnschrift SemiCondensed" panose="020B0502040204020203" pitchFamily="34" charset="0"/>
              </a:rPr>
              <a:t>integriere</a:t>
            </a:r>
            <a:r>
              <a:rPr lang="en-US" dirty="0">
                <a:latin typeface="Bahnschrift SemiCondensed" panose="020B0502040204020203" pitchFamily="34" charset="0"/>
              </a:rPr>
              <a:t>.</a:t>
            </a:r>
          </a:p>
          <a:p>
            <a:pPr>
              <a:spcBef>
                <a:spcPts val="1200"/>
              </a:spcBef>
            </a:pPr>
            <a:r>
              <a:rPr lang="en-US" dirty="0" err="1">
                <a:latin typeface="Bahnschrift SemiCondensed" panose="020B0502040204020203" pitchFamily="34" charset="0"/>
              </a:rPr>
              <a:t>Wenn</a:t>
            </a:r>
            <a:r>
              <a:rPr lang="en-US" dirty="0">
                <a:latin typeface="Bahnschrift SemiCondensed" panose="020B0502040204020203" pitchFamily="34" charset="0"/>
              </a:rPr>
              <a:t> Dir </a:t>
            </a:r>
            <a:r>
              <a:rPr lang="en-US" dirty="0" err="1">
                <a:latin typeface="Bahnschrift SemiCondensed" panose="020B0502040204020203" pitchFamily="34" charset="0"/>
              </a:rPr>
              <a:t>Informationen</a:t>
            </a:r>
            <a:r>
              <a:rPr lang="en-US" dirty="0">
                <a:latin typeface="Bahnschrift SemiCondensed" panose="020B0502040204020203" pitchFamily="34" charset="0"/>
              </a:rPr>
              <a:t> </a:t>
            </a:r>
            <a:r>
              <a:rPr lang="en-US" dirty="0" err="1">
                <a:latin typeface="Bahnschrift SemiCondensed" panose="020B0502040204020203" pitchFamily="34" charset="0"/>
              </a:rPr>
              <a:t>fehlen</a:t>
            </a:r>
            <a:r>
              <a:rPr lang="en-US" dirty="0">
                <a:latin typeface="Bahnschrift SemiCondensed" panose="020B0502040204020203" pitchFamily="34" charset="0"/>
              </a:rPr>
              <a:t>, </a:t>
            </a:r>
            <a:r>
              <a:rPr lang="en-US" dirty="0" err="1">
                <a:latin typeface="Bahnschrift SemiCondensed" panose="020B0502040204020203" pitchFamily="34" charset="0"/>
              </a:rPr>
              <a:t>dann</a:t>
            </a:r>
            <a:r>
              <a:rPr lang="en-US" dirty="0">
                <a:latin typeface="Bahnschrift SemiCondensed" panose="020B0502040204020203" pitchFamily="34" charset="0"/>
              </a:rPr>
              <a:t> </a:t>
            </a:r>
            <a:r>
              <a:rPr lang="en-US" dirty="0" err="1">
                <a:latin typeface="Bahnschrift SemiCondensed" panose="020B0502040204020203" pitchFamily="34" charset="0"/>
              </a:rPr>
              <a:t>frage</a:t>
            </a:r>
            <a:r>
              <a:rPr lang="en-US" dirty="0">
                <a:latin typeface="Bahnschrift SemiCondensed" panose="020B0502040204020203" pitchFamily="34" charset="0"/>
              </a:rPr>
              <a:t>.</a:t>
            </a:r>
          </a:p>
          <a:p>
            <a:pPr>
              <a:spcBef>
                <a:spcPts val="1200"/>
              </a:spcBef>
            </a:pPr>
            <a:endParaRPr lang="en-US" dirty="0">
              <a:latin typeface="Bahnschrift SemiCondensed" panose="020B0502040204020203" pitchFamily="34" charset="0"/>
            </a:endParaRPr>
          </a:p>
          <a:p>
            <a:pPr>
              <a:spcBef>
                <a:spcPts val="1200"/>
              </a:spcBef>
            </a:pPr>
            <a:r>
              <a:rPr lang="en-US" dirty="0">
                <a:latin typeface="Bahnschrift SemiCondensed" panose="020B0502040204020203" pitchFamily="34" charset="0"/>
              </a:rPr>
              <a:t>Wie muss ich </a:t>
            </a:r>
            <a:r>
              <a:rPr lang="en-US" dirty="0" err="1">
                <a:latin typeface="Bahnschrift SemiCondensed" panose="020B0502040204020203" pitchFamily="34" charset="0"/>
              </a:rPr>
              <a:t>einen</a:t>
            </a:r>
            <a:r>
              <a:rPr lang="en-US" dirty="0">
                <a:latin typeface="Bahnschrift SemiCondensed" panose="020B0502040204020203" pitchFamily="34" charset="0"/>
              </a:rPr>
              <a:t> Prompt </a:t>
            </a:r>
            <a:r>
              <a:rPr lang="en-US" dirty="0" err="1">
                <a:latin typeface="Bahnschrift SemiCondensed" panose="020B0502040204020203" pitchFamily="34" charset="0"/>
              </a:rPr>
              <a:t>formulieren</a:t>
            </a:r>
            <a:r>
              <a:rPr lang="en-US" dirty="0">
                <a:latin typeface="Bahnschrift SemiCondensed" panose="020B0502040204020203" pitchFamily="34" charset="0"/>
              </a:rPr>
              <a:t>, der mir </a:t>
            </a:r>
            <a:r>
              <a:rPr lang="en-US" dirty="0" err="1">
                <a:latin typeface="Bahnschrift SemiCondensed" panose="020B0502040204020203" pitchFamily="34" charset="0"/>
              </a:rPr>
              <a:t>eine</a:t>
            </a:r>
            <a:r>
              <a:rPr lang="en-US" dirty="0">
                <a:latin typeface="Bahnschrift SemiCondensed" panose="020B0502040204020203" pitchFamily="34" charset="0"/>
              </a:rPr>
              <a:t> </a:t>
            </a:r>
            <a:r>
              <a:rPr lang="en-US" dirty="0" err="1">
                <a:latin typeface="Bahnschrift SemiCondensed" panose="020B0502040204020203" pitchFamily="34" charset="0"/>
              </a:rPr>
              <a:t>Antwort</a:t>
            </a:r>
            <a:r>
              <a:rPr lang="en-US" dirty="0">
                <a:latin typeface="Bahnschrift SemiCondensed" panose="020B0502040204020203" pitchFamily="34" charset="0"/>
              </a:rPr>
              <a:t> auf die Frage […] </a:t>
            </a:r>
            <a:r>
              <a:rPr lang="en-US" dirty="0" err="1">
                <a:latin typeface="Bahnschrift SemiCondensed" panose="020B0502040204020203" pitchFamily="34" charset="0"/>
              </a:rPr>
              <a:t>liefert</a:t>
            </a:r>
            <a:r>
              <a:rPr lang="en-US" dirty="0">
                <a:latin typeface="Bahnschrift SemiCondensed" panose="020B0502040204020203" pitchFamily="34" charset="0"/>
              </a:rPr>
              <a:t>?”</a:t>
            </a:r>
            <a:endParaRPr lang="de-CH" dirty="0">
              <a:latin typeface="Bahnschrift SemiCondensed" panose="020B0502040204020203" pitchFamily="34" charset="0"/>
            </a:endParaRPr>
          </a:p>
        </p:txBody>
      </p:sp>
      <p:sp>
        <p:nvSpPr>
          <p:cNvPr id="10" name="Rectangle 9">
            <a:extLst>
              <a:ext uri="{FF2B5EF4-FFF2-40B4-BE49-F238E27FC236}">
                <a16:creationId xmlns:a16="http://schemas.microsoft.com/office/drawing/2014/main" id="{A68FE97E-D6E5-8F3F-2AAE-9140470D3E2E}"/>
              </a:ext>
            </a:extLst>
          </p:cNvPr>
          <p:cNvSpPr/>
          <p:nvPr/>
        </p:nvSpPr>
        <p:spPr>
          <a:xfrm>
            <a:off x="598043" y="1315792"/>
            <a:ext cx="3744273" cy="14190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tangle 10">
            <a:extLst>
              <a:ext uri="{FF2B5EF4-FFF2-40B4-BE49-F238E27FC236}">
                <a16:creationId xmlns:a16="http://schemas.microsoft.com/office/drawing/2014/main" id="{050063BA-4BBD-DC2A-BA30-E1A8FA8E9DA7}"/>
              </a:ext>
            </a:extLst>
          </p:cNvPr>
          <p:cNvSpPr/>
          <p:nvPr/>
        </p:nvSpPr>
        <p:spPr>
          <a:xfrm>
            <a:off x="598042" y="3245041"/>
            <a:ext cx="3744273" cy="930232"/>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Rectangle 12">
            <a:extLst>
              <a:ext uri="{FF2B5EF4-FFF2-40B4-BE49-F238E27FC236}">
                <a16:creationId xmlns:a16="http://schemas.microsoft.com/office/drawing/2014/main" id="{3226151B-CFC6-2F11-7B49-08116C84B7E3}"/>
              </a:ext>
            </a:extLst>
          </p:cNvPr>
          <p:cNvSpPr/>
          <p:nvPr/>
        </p:nvSpPr>
        <p:spPr>
          <a:xfrm>
            <a:off x="598041" y="4265751"/>
            <a:ext cx="3744273" cy="591349"/>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ectangle 13">
            <a:extLst>
              <a:ext uri="{FF2B5EF4-FFF2-40B4-BE49-F238E27FC236}">
                <a16:creationId xmlns:a16="http://schemas.microsoft.com/office/drawing/2014/main" id="{5D2C76DC-6D7D-47ED-EF66-B241F97CF9AF}"/>
              </a:ext>
            </a:extLst>
          </p:cNvPr>
          <p:cNvSpPr/>
          <p:nvPr/>
        </p:nvSpPr>
        <p:spPr>
          <a:xfrm>
            <a:off x="598040" y="5419397"/>
            <a:ext cx="3744273" cy="89429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Text Placeholder 2">
            <a:extLst>
              <a:ext uri="{FF2B5EF4-FFF2-40B4-BE49-F238E27FC236}">
                <a16:creationId xmlns:a16="http://schemas.microsoft.com/office/drawing/2014/main" id="{B836E58C-D525-2A6C-183E-4ADCE1FB635E}"/>
              </a:ext>
            </a:extLst>
          </p:cNvPr>
          <p:cNvSpPr txBox="1">
            <a:spLocks/>
          </p:cNvSpPr>
          <p:nvPr/>
        </p:nvSpPr>
        <p:spPr>
          <a:xfrm>
            <a:off x="5159334" y="1271190"/>
            <a:ext cx="6303167" cy="543934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Neue Haas Grotesk Text Pro" panose="020B05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Neue Haas Grotesk Text Pro" panose="020B05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endParaRPr lang="en-US" dirty="0"/>
          </a:p>
          <a:p>
            <a:pPr>
              <a:spcBef>
                <a:spcPts val="0"/>
              </a:spcBef>
            </a:pPr>
            <a:r>
              <a:rPr lang="en-US" b="1" dirty="0" err="1"/>
              <a:t>Wenn</a:t>
            </a:r>
            <a:r>
              <a:rPr lang="en-US" b="1" dirty="0"/>
              <a:t> </a:t>
            </a:r>
            <a:r>
              <a:rPr lang="en-US" b="1" dirty="0" err="1"/>
              <a:t>eine</a:t>
            </a:r>
            <a:r>
              <a:rPr lang="en-US" b="1" dirty="0"/>
              <a:t> </a:t>
            </a:r>
            <a:r>
              <a:rPr lang="en-US" b="1" dirty="0" err="1"/>
              <a:t>Antwort</a:t>
            </a:r>
            <a:r>
              <a:rPr lang="en-US" b="1" dirty="0"/>
              <a:t> </a:t>
            </a:r>
            <a:r>
              <a:rPr lang="en-US" b="1" dirty="0" err="1"/>
              <a:t>nicht</a:t>
            </a:r>
            <a:r>
              <a:rPr lang="en-US" b="1" dirty="0"/>
              <a:t> </a:t>
            </a:r>
            <a:r>
              <a:rPr lang="en-US" b="1" dirty="0" err="1"/>
              <a:t>ganz</a:t>
            </a:r>
            <a:r>
              <a:rPr lang="en-US" b="1" dirty="0"/>
              <a:t> </a:t>
            </a:r>
            <a:r>
              <a:rPr lang="en-US" b="1" dirty="0" err="1"/>
              <a:t>zufriedenstellend</a:t>
            </a:r>
            <a:r>
              <a:rPr lang="en-US" b="1" dirty="0"/>
              <a:t> </a:t>
            </a:r>
            <a:r>
              <a:rPr lang="en-US" b="1" dirty="0" err="1"/>
              <a:t>ist</a:t>
            </a:r>
            <a:endParaRPr lang="en-US" b="1" dirty="0"/>
          </a:p>
          <a:p>
            <a:pPr>
              <a:spcBef>
                <a:spcPts val="0"/>
              </a:spcBef>
            </a:pPr>
            <a:r>
              <a:rPr lang="en-US" dirty="0" err="1"/>
              <a:t>Bewerte</a:t>
            </a:r>
            <a:r>
              <a:rPr lang="en-US" dirty="0"/>
              <a:t> die </a:t>
            </a:r>
            <a:r>
              <a:rPr lang="en-US" dirty="0" err="1"/>
              <a:t>Antworten</a:t>
            </a:r>
            <a:r>
              <a:rPr lang="en-US" dirty="0"/>
              <a:t> und </a:t>
            </a:r>
            <a:r>
              <a:rPr lang="en-US" dirty="0" err="1"/>
              <a:t>fordere</a:t>
            </a:r>
            <a:r>
              <a:rPr lang="en-US" dirty="0"/>
              <a:t> </a:t>
            </a:r>
            <a:r>
              <a:rPr lang="en-US" dirty="0" err="1"/>
              <a:t>zur</a:t>
            </a:r>
            <a:r>
              <a:rPr lang="en-US" dirty="0"/>
              <a:t> </a:t>
            </a:r>
            <a:r>
              <a:rPr lang="en-US" dirty="0" err="1"/>
              <a:t>Korrektur</a:t>
            </a:r>
            <a:r>
              <a:rPr lang="en-US" dirty="0"/>
              <a:t> auf</a:t>
            </a:r>
          </a:p>
          <a:p>
            <a:pPr>
              <a:spcBef>
                <a:spcPts val="0"/>
              </a:spcBef>
            </a:pPr>
            <a:endParaRPr lang="de-CH" dirty="0"/>
          </a:p>
          <a:p>
            <a:pPr>
              <a:spcBef>
                <a:spcPts val="0"/>
              </a:spcBef>
            </a:pPr>
            <a:endParaRPr lang="de-CH" dirty="0"/>
          </a:p>
          <a:p>
            <a:pPr>
              <a:spcBef>
                <a:spcPts val="0"/>
              </a:spcBef>
            </a:pPr>
            <a:endParaRPr lang="de-CH" dirty="0"/>
          </a:p>
          <a:p>
            <a:pPr>
              <a:spcBef>
                <a:spcPts val="0"/>
              </a:spcBef>
            </a:pPr>
            <a:r>
              <a:rPr lang="de-CH" b="1" dirty="0"/>
              <a:t>Extra Tricks</a:t>
            </a:r>
          </a:p>
          <a:p>
            <a:pPr>
              <a:spcBef>
                <a:spcPts val="0"/>
              </a:spcBef>
            </a:pPr>
            <a:r>
              <a:rPr lang="de-CH" dirty="0"/>
              <a:t>Übertreibe bei der Bedeutung und Wichtigkeit für Dich. Das liefert oft bessere und ausführlichere Ergebnisse.</a:t>
            </a:r>
          </a:p>
          <a:p>
            <a:pPr>
              <a:spcBef>
                <a:spcPts val="0"/>
              </a:spcBef>
            </a:pPr>
            <a:endParaRPr lang="de-CH" dirty="0"/>
          </a:p>
          <a:p>
            <a:pPr>
              <a:spcBef>
                <a:spcPts val="0"/>
              </a:spcBef>
            </a:pPr>
            <a:r>
              <a:rPr lang="de-CH" dirty="0"/>
              <a:t>Erlaube dem LLM Fragen zu stellen</a:t>
            </a:r>
          </a:p>
          <a:p>
            <a:pPr>
              <a:spcBef>
                <a:spcPts val="0"/>
              </a:spcBef>
            </a:pPr>
            <a:endParaRPr lang="de-CH" dirty="0"/>
          </a:p>
          <a:p>
            <a:pPr>
              <a:spcBef>
                <a:spcPts val="0"/>
              </a:spcBef>
            </a:pPr>
            <a:endParaRPr lang="de-CH" dirty="0"/>
          </a:p>
          <a:p>
            <a:pPr>
              <a:spcBef>
                <a:spcPts val="0"/>
              </a:spcBef>
            </a:pPr>
            <a:endParaRPr lang="de-CH" dirty="0"/>
          </a:p>
          <a:p>
            <a:pPr>
              <a:spcBef>
                <a:spcPts val="0"/>
              </a:spcBef>
            </a:pPr>
            <a:endParaRPr lang="de-CH" dirty="0"/>
          </a:p>
          <a:p>
            <a:pPr>
              <a:spcBef>
                <a:spcPts val="0"/>
              </a:spcBef>
            </a:pPr>
            <a:r>
              <a:rPr lang="de-CH" b="1" dirty="0"/>
              <a:t>Lass’ </a:t>
            </a:r>
            <a:r>
              <a:rPr lang="de-CH" b="1" dirty="0" err="1"/>
              <a:t>ChatGPT</a:t>
            </a:r>
            <a:r>
              <a:rPr lang="de-CH" b="1" dirty="0"/>
              <a:t> die Arbeit tun</a:t>
            </a:r>
          </a:p>
          <a:p>
            <a:pPr>
              <a:spcBef>
                <a:spcPts val="0"/>
              </a:spcBef>
            </a:pPr>
            <a:endParaRPr lang="de-CH" dirty="0"/>
          </a:p>
        </p:txBody>
      </p:sp>
      <p:cxnSp>
        <p:nvCxnSpPr>
          <p:cNvPr id="17" name="Straight Arrow Connector 16">
            <a:extLst>
              <a:ext uri="{FF2B5EF4-FFF2-40B4-BE49-F238E27FC236}">
                <a16:creationId xmlns:a16="http://schemas.microsoft.com/office/drawing/2014/main" id="{9E4AB4FB-E3CC-E74B-2144-FC7B7A54559B}"/>
              </a:ext>
            </a:extLst>
          </p:cNvPr>
          <p:cNvCxnSpPr>
            <a:cxnSpLocks/>
            <a:stCxn id="10" idx="3"/>
          </p:cNvCxnSpPr>
          <p:nvPr/>
        </p:nvCxnSpPr>
        <p:spPr>
          <a:xfrm flipV="1">
            <a:off x="4342316" y="2025305"/>
            <a:ext cx="817018"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5626BBE-7968-FB82-D494-97372B6F9815}"/>
              </a:ext>
            </a:extLst>
          </p:cNvPr>
          <p:cNvCxnSpPr>
            <a:cxnSpLocks/>
          </p:cNvCxnSpPr>
          <p:nvPr/>
        </p:nvCxnSpPr>
        <p:spPr>
          <a:xfrm>
            <a:off x="4342315" y="3577074"/>
            <a:ext cx="744840"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C21614E-74EF-53C1-F5EE-3B6BA406350C}"/>
              </a:ext>
            </a:extLst>
          </p:cNvPr>
          <p:cNvCxnSpPr/>
          <p:nvPr/>
        </p:nvCxnSpPr>
        <p:spPr>
          <a:xfrm>
            <a:off x="4342316" y="4448530"/>
            <a:ext cx="784391"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D530CCC-CF98-D6B5-2A22-D24789F00AF6}"/>
              </a:ext>
            </a:extLst>
          </p:cNvPr>
          <p:cNvCxnSpPr/>
          <p:nvPr/>
        </p:nvCxnSpPr>
        <p:spPr>
          <a:xfrm>
            <a:off x="4342316" y="5854674"/>
            <a:ext cx="784391"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482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493C3E-C068-A66C-0121-24F8A431A292}"/>
              </a:ext>
            </a:extLst>
          </p:cNvPr>
          <p:cNvSpPr>
            <a:spLocks noGrp="1"/>
          </p:cNvSpPr>
          <p:nvPr>
            <p:ph type="body" sz="half" idx="2"/>
          </p:nvPr>
        </p:nvSpPr>
        <p:spPr>
          <a:xfrm>
            <a:off x="520810" y="1085353"/>
            <a:ext cx="8210814" cy="5228636"/>
          </a:xfrm>
        </p:spPr>
        <p:txBody>
          <a:bodyPr>
            <a:normAutofit/>
          </a:bodyPr>
          <a:lstStyle/>
          <a:p>
            <a:r>
              <a:rPr lang="en-US" dirty="0"/>
              <a:t>ChatGPT 	</a:t>
            </a:r>
            <a:r>
              <a:rPr lang="en-US" dirty="0">
                <a:hlinkClick r:id="rId2"/>
              </a:rPr>
              <a:t>https://chatgpt.com</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dirty="0" err="1"/>
              <a:t>Alternativen</a:t>
            </a:r>
            <a:r>
              <a:rPr lang="en-US" b="1" dirty="0"/>
              <a:t>?</a:t>
            </a:r>
          </a:p>
          <a:p>
            <a:r>
              <a:rPr lang="en-US" dirty="0"/>
              <a:t>Claude		</a:t>
            </a:r>
            <a:r>
              <a:rPr lang="en-US" dirty="0">
                <a:hlinkClick r:id="rId3"/>
              </a:rPr>
              <a:t>https://claude.ai</a:t>
            </a:r>
            <a:endParaRPr lang="en-US" dirty="0"/>
          </a:p>
          <a:p>
            <a:r>
              <a:rPr lang="en-US" dirty="0"/>
              <a:t>Microsoft CoPilot	</a:t>
            </a:r>
            <a:r>
              <a:rPr lang="en-US" dirty="0">
                <a:hlinkClick r:id="rId4"/>
              </a:rPr>
              <a:t>https://copilot.Microsoft.com</a:t>
            </a:r>
            <a:r>
              <a:rPr lang="en-US" dirty="0"/>
              <a:t> </a:t>
            </a:r>
            <a:r>
              <a:rPr lang="en-US" dirty="0" err="1"/>
              <a:t>auch</a:t>
            </a:r>
            <a:r>
              <a:rPr lang="en-US" dirty="0"/>
              <a:t> in MS Office </a:t>
            </a:r>
            <a:r>
              <a:rPr lang="en-US" dirty="0" err="1"/>
              <a:t>integriert</a:t>
            </a:r>
            <a:endParaRPr lang="en-US" dirty="0"/>
          </a:p>
          <a:p>
            <a:endParaRPr lang="en-US" dirty="0"/>
          </a:p>
        </p:txBody>
      </p:sp>
      <p:sp>
        <p:nvSpPr>
          <p:cNvPr id="4" name="Title 3">
            <a:extLst>
              <a:ext uri="{FF2B5EF4-FFF2-40B4-BE49-F238E27FC236}">
                <a16:creationId xmlns:a16="http://schemas.microsoft.com/office/drawing/2014/main" id="{CA53CFA2-5066-0F21-BB8D-DF34CCCE4A71}"/>
              </a:ext>
            </a:extLst>
          </p:cNvPr>
          <p:cNvSpPr>
            <a:spLocks noGrp="1"/>
          </p:cNvSpPr>
          <p:nvPr>
            <p:ph type="title"/>
          </p:nvPr>
        </p:nvSpPr>
        <p:spPr/>
        <p:txBody>
          <a:bodyPr/>
          <a:lstStyle/>
          <a:p>
            <a:r>
              <a:rPr lang="en-US" dirty="0"/>
              <a:t>Wo </a:t>
            </a:r>
            <a:r>
              <a:rPr lang="en-US" dirty="0" err="1"/>
              <a:t>gibt’s</a:t>
            </a:r>
            <a:r>
              <a:rPr lang="en-US" dirty="0"/>
              <a:t> das? Was </a:t>
            </a:r>
            <a:r>
              <a:rPr lang="en-US" dirty="0" err="1"/>
              <a:t>kostet</a:t>
            </a:r>
            <a:r>
              <a:rPr lang="en-US" dirty="0"/>
              <a:t> es?</a:t>
            </a:r>
            <a:endParaRPr lang="de-CH" dirty="0"/>
          </a:p>
        </p:txBody>
      </p:sp>
      <p:sp>
        <p:nvSpPr>
          <p:cNvPr id="5" name="Slide Number Placeholder 4">
            <a:extLst>
              <a:ext uri="{FF2B5EF4-FFF2-40B4-BE49-F238E27FC236}">
                <a16:creationId xmlns:a16="http://schemas.microsoft.com/office/drawing/2014/main" id="{559241D1-0BC9-42B5-18FD-DE20C81CD7B1}"/>
              </a:ext>
            </a:extLst>
          </p:cNvPr>
          <p:cNvSpPr>
            <a:spLocks noGrp="1"/>
          </p:cNvSpPr>
          <p:nvPr>
            <p:ph type="sldNum" sz="quarter" idx="12"/>
          </p:nvPr>
        </p:nvSpPr>
        <p:spPr/>
        <p:txBody>
          <a:bodyPr/>
          <a:lstStyle/>
          <a:p>
            <a:fld id="{5A33CB2A-1702-4C1D-9CC4-8D472D39F19E}" type="slidenum">
              <a:rPr lang="en-US" smtClean="0"/>
              <a:t>19</a:t>
            </a:fld>
            <a:endParaRPr lang="en-US"/>
          </a:p>
        </p:txBody>
      </p:sp>
      <p:pic>
        <p:nvPicPr>
          <p:cNvPr id="7" name="Picture 6">
            <a:extLst>
              <a:ext uri="{FF2B5EF4-FFF2-40B4-BE49-F238E27FC236}">
                <a16:creationId xmlns:a16="http://schemas.microsoft.com/office/drawing/2014/main" id="{52A16480-7A50-F1B4-42D8-5ACBF7DDCA5A}"/>
              </a:ext>
            </a:extLst>
          </p:cNvPr>
          <p:cNvPicPr>
            <a:picLocks noChangeAspect="1"/>
          </p:cNvPicPr>
          <p:nvPr/>
        </p:nvPicPr>
        <p:blipFill>
          <a:blip r:embed="rId5"/>
          <a:srcRect t="10019"/>
          <a:stretch/>
        </p:blipFill>
        <p:spPr>
          <a:xfrm>
            <a:off x="2420201" y="1433382"/>
            <a:ext cx="8982134" cy="3039763"/>
          </a:xfrm>
          <a:prstGeom prst="rect">
            <a:avLst/>
          </a:prstGeom>
        </p:spPr>
      </p:pic>
    </p:spTree>
    <p:extLst>
      <p:ext uri="{BB962C8B-B14F-4D97-AF65-F5344CB8AC3E}">
        <p14:creationId xmlns:p14="http://schemas.microsoft.com/office/powerpoint/2010/main" val="1166681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EB24-6DBF-0B5D-AFE1-6909E3CC2347}"/>
              </a:ext>
            </a:extLst>
          </p:cNvPr>
          <p:cNvSpPr>
            <a:spLocks noGrp="1"/>
          </p:cNvSpPr>
          <p:nvPr>
            <p:ph type="title"/>
          </p:nvPr>
        </p:nvSpPr>
        <p:spPr/>
        <p:txBody>
          <a:bodyPr/>
          <a:lstStyle/>
          <a:p>
            <a:endParaRPr lang="de-CH"/>
          </a:p>
        </p:txBody>
      </p:sp>
      <p:sp>
        <p:nvSpPr>
          <p:cNvPr id="3" name="Content Placeholder 2">
            <a:extLst>
              <a:ext uri="{FF2B5EF4-FFF2-40B4-BE49-F238E27FC236}">
                <a16:creationId xmlns:a16="http://schemas.microsoft.com/office/drawing/2014/main" id="{85945903-4BF1-B097-5E79-5C0372E9EBB7}"/>
              </a:ext>
            </a:extLst>
          </p:cNvPr>
          <p:cNvSpPr>
            <a:spLocks noGrp="1"/>
          </p:cNvSpPr>
          <p:nvPr>
            <p:ph idx="1"/>
          </p:nvPr>
        </p:nvSpPr>
        <p:spPr/>
        <p:txBody>
          <a:bodyPr/>
          <a:lstStyle/>
          <a:p>
            <a:endParaRPr lang="de-CH"/>
          </a:p>
        </p:txBody>
      </p:sp>
      <p:pic>
        <p:nvPicPr>
          <p:cNvPr id="7" name="Picture 6" descr="A colorful light bulb with business icons">
            <a:extLst>
              <a:ext uri="{FF2B5EF4-FFF2-40B4-BE49-F238E27FC236}">
                <a16:creationId xmlns:a16="http://schemas.microsoft.com/office/drawing/2014/main" id="{C1C6FB02-3E5D-9F3E-5FA5-7AC1CE4EFEC2}"/>
              </a:ext>
            </a:extLst>
          </p:cNvPr>
          <p:cNvPicPr>
            <a:picLocks noChangeAspect="1"/>
          </p:cNvPicPr>
          <p:nvPr/>
        </p:nvPicPr>
        <p:blipFill rotWithShape="1">
          <a:blip r:embed="rId2"/>
          <a:srcRect t="11465" b="12762"/>
          <a:stretch/>
        </p:blipFill>
        <p:spPr>
          <a:xfrm>
            <a:off x="20" y="10"/>
            <a:ext cx="12191979" cy="6857989"/>
          </a:xfrm>
          <a:prstGeom prst="rect">
            <a:avLst/>
          </a:prstGeom>
        </p:spPr>
      </p:pic>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7263863" y="6034208"/>
            <a:ext cx="5029198" cy="63558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a:t>“Künstliche Intelligenz”</a:t>
            </a:r>
            <a:endParaRPr lang="de-CH" dirty="0"/>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8731187" y="3869205"/>
            <a:ext cx="3018903"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200" dirty="0" err="1"/>
              <a:t>Schreibhelfer</a:t>
            </a:r>
            <a:endParaRPr lang="en-US" sz="3200" dirty="0"/>
          </a:p>
        </p:txBody>
      </p:sp>
    </p:spTree>
    <p:extLst>
      <p:ext uri="{BB962C8B-B14F-4D97-AF65-F5344CB8AC3E}">
        <p14:creationId xmlns:p14="http://schemas.microsoft.com/office/powerpoint/2010/main" val="2342146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4622DF0-4F3F-0F88-452A-1604F7CA0B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7305" y="1219178"/>
            <a:ext cx="5840090" cy="4044803"/>
          </a:xfrm>
        </p:spPr>
      </p:pic>
      <p:sp>
        <p:nvSpPr>
          <p:cNvPr id="4" name="Title 3">
            <a:extLst>
              <a:ext uri="{FF2B5EF4-FFF2-40B4-BE49-F238E27FC236}">
                <a16:creationId xmlns:a16="http://schemas.microsoft.com/office/drawing/2014/main" id="{6670B92E-9D4A-AD29-08F5-91C3C49C463A}"/>
              </a:ext>
            </a:extLst>
          </p:cNvPr>
          <p:cNvSpPr>
            <a:spLocks noGrp="1"/>
          </p:cNvSpPr>
          <p:nvPr>
            <p:ph type="title"/>
          </p:nvPr>
        </p:nvSpPr>
        <p:spPr/>
        <p:txBody>
          <a:bodyPr/>
          <a:lstStyle/>
          <a:p>
            <a:r>
              <a:rPr lang="en-US" dirty="0" err="1"/>
              <a:t>Jetzt</a:t>
            </a:r>
            <a:r>
              <a:rPr lang="en-US" dirty="0"/>
              <a:t> mal live…</a:t>
            </a:r>
            <a:endParaRPr lang="de-CH" dirty="0"/>
          </a:p>
        </p:txBody>
      </p:sp>
      <p:sp>
        <p:nvSpPr>
          <p:cNvPr id="5" name="Slide Number Placeholder 4">
            <a:extLst>
              <a:ext uri="{FF2B5EF4-FFF2-40B4-BE49-F238E27FC236}">
                <a16:creationId xmlns:a16="http://schemas.microsoft.com/office/drawing/2014/main" id="{DB14B37F-68A2-3233-D1C1-3C92D2FA1C62}"/>
              </a:ext>
            </a:extLst>
          </p:cNvPr>
          <p:cNvSpPr>
            <a:spLocks noGrp="1"/>
          </p:cNvSpPr>
          <p:nvPr>
            <p:ph type="sldNum" sz="quarter" idx="12"/>
          </p:nvPr>
        </p:nvSpPr>
        <p:spPr/>
        <p:txBody>
          <a:bodyPr/>
          <a:lstStyle/>
          <a:p>
            <a:fld id="{5A33CB2A-1702-4C1D-9CC4-8D472D39F19E}" type="slidenum">
              <a:rPr lang="en-US" smtClean="0"/>
              <a:t>20</a:t>
            </a:fld>
            <a:endParaRPr lang="en-US"/>
          </a:p>
        </p:txBody>
      </p:sp>
    </p:spTree>
    <p:extLst>
      <p:ext uri="{BB962C8B-B14F-4D97-AF65-F5344CB8AC3E}">
        <p14:creationId xmlns:p14="http://schemas.microsoft.com/office/powerpoint/2010/main" val="51671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C11B4-BB46-39B3-8346-40C1A49ACBE7}"/>
              </a:ext>
            </a:extLst>
          </p:cNvPr>
          <p:cNvSpPr>
            <a:spLocks noGrp="1"/>
          </p:cNvSpPr>
          <p:nvPr>
            <p:ph type="title"/>
          </p:nvPr>
        </p:nvSpPr>
        <p:spPr/>
        <p:txBody>
          <a:bodyPr/>
          <a:lstStyle/>
          <a:p>
            <a:r>
              <a:rPr lang="en-US" dirty="0" err="1"/>
              <a:t>Vorschau</a:t>
            </a:r>
            <a:endParaRPr lang="de-CH" dirty="0"/>
          </a:p>
        </p:txBody>
      </p:sp>
      <p:sp>
        <p:nvSpPr>
          <p:cNvPr id="3" name="Content Placeholder 2">
            <a:extLst>
              <a:ext uri="{FF2B5EF4-FFF2-40B4-BE49-F238E27FC236}">
                <a16:creationId xmlns:a16="http://schemas.microsoft.com/office/drawing/2014/main" id="{0FA41D87-B03A-A0AC-36CA-F01104E51EE5}"/>
              </a:ext>
            </a:extLst>
          </p:cNvPr>
          <p:cNvSpPr>
            <a:spLocks noGrp="1"/>
          </p:cNvSpPr>
          <p:nvPr>
            <p:ph idx="1"/>
          </p:nvPr>
        </p:nvSpPr>
        <p:spPr>
          <a:xfrm>
            <a:off x="516099" y="1093305"/>
            <a:ext cx="9836942" cy="3885095"/>
          </a:xfrm>
        </p:spPr>
        <p:txBody>
          <a:bodyPr>
            <a:normAutofit/>
          </a:bodyPr>
          <a:lstStyle/>
          <a:p>
            <a:pPr marL="0" indent="0">
              <a:buNone/>
            </a:pPr>
            <a:r>
              <a:rPr lang="en-US" dirty="0"/>
              <a:t>In </a:t>
            </a:r>
            <a:r>
              <a:rPr lang="en-US" dirty="0" err="1"/>
              <a:t>einer</a:t>
            </a:r>
            <a:r>
              <a:rPr lang="en-US" dirty="0"/>
              <a:t> der </a:t>
            </a:r>
            <a:r>
              <a:rPr lang="en-US" dirty="0" err="1"/>
              <a:t>nächsten</a:t>
            </a:r>
            <a:r>
              <a:rPr lang="en-US" dirty="0"/>
              <a:t> Soirées </a:t>
            </a:r>
            <a:r>
              <a:rPr lang="en-US" dirty="0" err="1"/>
              <a:t>geht</a:t>
            </a:r>
            <a:r>
              <a:rPr lang="en-US" dirty="0"/>
              <a:t> es </a:t>
            </a:r>
            <a:r>
              <a:rPr lang="en-US" dirty="0" err="1"/>
              <a:t>dann</a:t>
            </a:r>
            <a:r>
              <a:rPr lang="en-US" dirty="0"/>
              <a:t> um </a:t>
            </a:r>
            <a:r>
              <a:rPr lang="en-US" dirty="0" err="1"/>
              <a:t>Folgethemen</a:t>
            </a:r>
            <a:r>
              <a:rPr lang="en-US" dirty="0"/>
              <a:t>:</a:t>
            </a:r>
          </a:p>
          <a:p>
            <a:endParaRPr lang="en-US" dirty="0"/>
          </a:p>
          <a:p>
            <a:pPr marL="1524000" indent="-285750"/>
            <a:r>
              <a:rPr lang="en-US" sz="2400" dirty="0">
                <a:latin typeface="Arial" panose="020B0604020202020204" pitchFamily="34" charset="0"/>
                <a:cs typeface="Arial" panose="020B0604020202020204" pitchFamily="34" charset="0"/>
              </a:rPr>
              <a:t>KI </a:t>
            </a:r>
            <a:r>
              <a:rPr lang="en-US" sz="2400" dirty="0" err="1">
                <a:latin typeface="Arial" panose="020B0604020202020204" pitchFamily="34" charset="0"/>
                <a:cs typeface="Arial" panose="020B0604020202020204" pitchFamily="34" charset="0"/>
              </a:rPr>
              <a:t>als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Bildgenerator</a:t>
            </a:r>
            <a:endParaRPr lang="en-US" sz="2400" dirty="0">
              <a:latin typeface="Arial" panose="020B0604020202020204" pitchFamily="34" charset="0"/>
              <a:cs typeface="Arial" panose="020B0604020202020204" pitchFamily="34" charset="0"/>
            </a:endParaRPr>
          </a:p>
          <a:p>
            <a:pPr marL="1524000" indent="-285750"/>
            <a:r>
              <a:rPr lang="en-US" sz="2400" dirty="0">
                <a:latin typeface="Arial" panose="020B0604020202020204" pitchFamily="34" charset="0"/>
                <a:cs typeface="Arial" panose="020B0604020202020204" pitchFamily="34" charset="0"/>
              </a:rPr>
              <a:t>KI für Musik</a:t>
            </a:r>
          </a:p>
          <a:p>
            <a:pPr marL="1524000" indent="-285750"/>
            <a:r>
              <a:rPr lang="en-US" sz="2400" dirty="0" err="1">
                <a:latin typeface="Arial" panose="020B0604020202020204" pitchFamily="34" charset="0"/>
                <a:cs typeface="Arial" panose="020B0604020202020204" pitchFamily="34" charset="0"/>
              </a:rPr>
              <a:t>Bedrohung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durch</a:t>
            </a:r>
            <a:r>
              <a:rPr lang="en-US" sz="2400" dirty="0">
                <a:latin typeface="Arial" panose="020B0604020202020204" pitchFamily="34" charset="0"/>
                <a:cs typeface="Arial" panose="020B0604020202020204" pitchFamily="34" charset="0"/>
              </a:rPr>
              <a:t> KI-</a:t>
            </a:r>
            <a:r>
              <a:rPr lang="en-US" sz="2400" dirty="0" err="1">
                <a:latin typeface="Arial" panose="020B0604020202020204" pitchFamily="34" charset="0"/>
                <a:cs typeface="Arial" panose="020B0604020202020204" pitchFamily="34" charset="0"/>
              </a:rPr>
              <a:t>Einsatz</a:t>
            </a:r>
            <a:endParaRPr lang="en-US" sz="2400" dirty="0">
              <a:latin typeface="Arial" panose="020B0604020202020204" pitchFamily="34" charset="0"/>
              <a:cs typeface="Arial" panose="020B0604020202020204" pitchFamily="34" charset="0"/>
            </a:endParaRPr>
          </a:p>
          <a:p>
            <a:pPr marL="1524000" indent="-285750"/>
            <a:endParaRPr lang="en-US" sz="2400" dirty="0">
              <a:latin typeface="Arial" panose="020B0604020202020204" pitchFamily="34" charset="0"/>
              <a:cs typeface="Arial" panose="020B0604020202020204" pitchFamily="34" charset="0"/>
            </a:endParaRPr>
          </a:p>
          <a:p>
            <a:pPr marL="0" indent="0">
              <a:buNone/>
            </a:pPr>
            <a:r>
              <a:rPr lang="en-US" dirty="0" err="1"/>
              <a:t>Welche</a:t>
            </a:r>
            <a:r>
              <a:rPr lang="en-US" dirty="0"/>
              <a:t> </a:t>
            </a:r>
            <a:r>
              <a:rPr lang="en-US" dirty="0" err="1"/>
              <a:t>Themen</a:t>
            </a:r>
            <a:r>
              <a:rPr lang="en-US" dirty="0"/>
              <a:t> </a:t>
            </a:r>
            <a:r>
              <a:rPr lang="en-US" dirty="0" err="1"/>
              <a:t>interessieren</a:t>
            </a:r>
            <a:r>
              <a:rPr lang="en-US" dirty="0"/>
              <a:t> </a:t>
            </a:r>
            <a:r>
              <a:rPr lang="en-US" dirty="0" err="1"/>
              <a:t>Euch</a:t>
            </a:r>
            <a:r>
              <a:rPr lang="en-US" dirty="0"/>
              <a:t> </a:t>
            </a:r>
            <a:r>
              <a:rPr lang="en-US" dirty="0" err="1"/>
              <a:t>besonders</a:t>
            </a:r>
            <a:r>
              <a:rPr lang="en-US" dirty="0"/>
              <a:t>? </a:t>
            </a:r>
            <a:r>
              <a:rPr lang="en-US" dirty="0" err="1"/>
              <a:t>Gebt</a:t>
            </a:r>
            <a:r>
              <a:rPr lang="en-US" dirty="0"/>
              <a:t> </a:t>
            </a:r>
            <a:r>
              <a:rPr lang="en-US" dirty="0" err="1"/>
              <a:t>uns</a:t>
            </a:r>
            <a:r>
              <a:rPr lang="en-US" dirty="0"/>
              <a:t> Feedback!</a:t>
            </a:r>
          </a:p>
        </p:txBody>
      </p:sp>
      <p:sp>
        <p:nvSpPr>
          <p:cNvPr id="4" name="Slide Number Placeholder 3">
            <a:extLst>
              <a:ext uri="{FF2B5EF4-FFF2-40B4-BE49-F238E27FC236}">
                <a16:creationId xmlns:a16="http://schemas.microsoft.com/office/drawing/2014/main" id="{72691291-3393-8EA2-5253-E4D70E7F6958}"/>
              </a:ext>
            </a:extLst>
          </p:cNvPr>
          <p:cNvSpPr>
            <a:spLocks noGrp="1"/>
          </p:cNvSpPr>
          <p:nvPr>
            <p:ph type="sldNum" sz="quarter" idx="12"/>
          </p:nvPr>
        </p:nvSpPr>
        <p:spPr/>
        <p:txBody>
          <a:bodyPr/>
          <a:lstStyle/>
          <a:p>
            <a:fld id="{5A33CB2A-1702-4C1D-9CC4-8D472D39F19E}" type="slidenum">
              <a:rPr lang="en-US" smtClean="0"/>
              <a:t>21</a:t>
            </a:fld>
            <a:endParaRPr lang="en-US"/>
          </a:p>
        </p:txBody>
      </p:sp>
    </p:spTree>
    <p:extLst>
      <p:ext uri="{BB962C8B-B14F-4D97-AF65-F5344CB8AC3E}">
        <p14:creationId xmlns:p14="http://schemas.microsoft.com/office/powerpoint/2010/main" val="731018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EB24-6DBF-0B5D-AFE1-6909E3CC2347}"/>
              </a:ext>
            </a:extLst>
          </p:cNvPr>
          <p:cNvSpPr>
            <a:spLocks noGrp="1"/>
          </p:cNvSpPr>
          <p:nvPr>
            <p:ph type="title"/>
          </p:nvPr>
        </p:nvSpPr>
        <p:spPr/>
        <p:txBody>
          <a:bodyPr/>
          <a:lstStyle/>
          <a:p>
            <a:endParaRPr lang="de-CH"/>
          </a:p>
        </p:txBody>
      </p:sp>
      <p:pic>
        <p:nvPicPr>
          <p:cNvPr id="5" name="Content Placeholder 4" descr="A group of people standing on a circle&#10;&#10;AI-generated content may be incorrect.">
            <a:extLst>
              <a:ext uri="{FF2B5EF4-FFF2-40B4-BE49-F238E27FC236}">
                <a16:creationId xmlns:a16="http://schemas.microsoft.com/office/drawing/2014/main" id="{5A249621-F751-63F9-FDF3-92AD575317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0810" y="1238399"/>
            <a:ext cx="8105124" cy="5219700"/>
          </a:xfrm>
        </p:spPr>
      </p:pic>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7263863" y="6034208"/>
            <a:ext cx="5029198" cy="63558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err="1"/>
              <a:t>Bevölkerungswachstum</a:t>
            </a:r>
            <a:endParaRPr lang="de-CH" dirty="0"/>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8731187" y="3869205"/>
            <a:ext cx="3018903"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200" dirty="0"/>
              <a:t>Wann </a:t>
            </a:r>
            <a:r>
              <a:rPr lang="en-US" sz="3200" dirty="0" err="1"/>
              <a:t>ist</a:t>
            </a:r>
            <a:r>
              <a:rPr lang="en-US" sz="3200" dirty="0"/>
              <a:t> das Maximum?</a:t>
            </a:r>
          </a:p>
        </p:txBody>
      </p:sp>
    </p:spTree>
    <p:extLst>
      <p:ext uri="{BB962C8B-B14F-4D97-AF65-F5344CB8AC3E}">
        <p14:creationId xmlns:p14="http://schemas.microsoft.com/office/powerpoint/2010/main" val="2645868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1BC12-9D6D-B5F0-51BD-96A377D5DA96}"/>
              </a:ext>
            </a:extLst>
          </p:cNvPr>
          <p:cNvSpPr>
            <a:spLocks noGrp="1"/>
          </p:cNvSpPr>
          <p:nvPr>
            <p:ph type="title"/>
          </p:nvPr>
        </p:nvSpPr>
        <p:spPr/>
        <p:txBody>
          <a:bodyPr/>
          <a:lstStyle/>
          <a:p>
            <a:r>
              <a:rPr lang="en-US" dirty="0"/>
              <a:t>Fakt 1</a:t>
            </a:r>
            <a:endParaRPr lang="de-CH" dirty="0"/>
          </a:p>
        </p:txBody>
      </p:sp>
      <p:sp>
        <p:nvSpPr>
          <p:cNvPr id="3" name="Content Placeholder 2">
            <a:extLst>
              <a:ext uri="{FF2B5EF4-FFF2-40B4-BE49-F238E27FC236}">
                <a16:creationId xmlns:a16="http://schemas.microsoft.com/office/drawing/2014/main" id="{3E10A6F0-0A55-00C8-7E4A-C57F9E9540ED}"/>
              </a:ext>
            </a:extLst>
          </p:cNvPr>
          <p:cNvSpPr>
            <a:spLocks noGrp="1"/>
          </p:cNvSpPr>
          <p:nvPr>
            <p:ph idx="1"/>
          </p:nvPr>
        </p:nvSpPr>
        <p:spPr>
          <a:xfrm>
            <a:off x="516098" y="1093305"/>
            <a:ext cx="11159803" cy="471884"/>
          </a:xfrm>
        </p:spPr>
        <p:txBody>
          <a:bodyPr/>
          <a:lstStyle/>
          <a:p>
            <a:pPr marL="0" indent="0">
              <a:buNone/>
            </a:pPr>
            <a:r>
              <a:rPr lang="en-US" dirty="0"/>
              <a:t>Die </a:t>
            </a:r>
            <a:r>
              <a:rPr lang="en-US" dirty="0" err="1"/>
              <a:t>weltweite</a:t>
            </a:r>
            <a:r>
              <a:rPr lang="en-US" dirty="0"/>
              <a:t> </a:t>
            </a:r>
            <a:r>
              <a:rPr lang="en-US" dirty="0" err="1"/>
              <a:t>Geburtenrate</a:t>
            </a:r>
            <a:r>
              <a:rPr lang="en-US" dirty="0"/>
              <a:t> pro Frau </a:t>
            </a:r>
            <a:r>
              <a:rPr lang="en-US" dirty="0" err="1"/>
              <a:t>liegt</a:t>
            </a:r>
            <a:r>
              <a:rPr lang="en-US" dirty="0"/>
              <a:t> </a:t>
            </a:r>
            <a:r>
              <a:rPr lang="en-US" dirty="0" err="1"/>
              <a:t>bereits</a:t>
            </a:r>
            <a:r>
              <a:rPr lang="en-US" dirty="0"/>
              <a:t> </a:t>
            </a:r>
            <a:r>
              <a:rPr lang="en-US" dirty="0" err="1"/>
              <a:t>heute</a:t>
            </a:r>
            <a:r>
              <a:rPr lang="en-US" dirty="0"/>
              <a:t> </a:t>
            </a:r>
            <a:r>
              <a:rPr lang="en-US" dirty="0" err="1"/>
              <a:t>unter</a:t>
            </a:r>
            <a:r>
              <a:rPr lang="en-US" dirty="0"/>
              <a:t> der ‘</a:t>
            </a:r>
            <a:r>
              <a:rPr lang="en-US" dirty="0" err="1"/>
              <a:t>Erhaltungsrate</a:t>
            </a:r>
            <a:r>
              <a:rPr lang="en-US" dirty="0"/>
              <a:t>’ von 2.1</a:t>
            </a:r>
            <a:endParaRPr lang="de-CH" dirty="0"/>
          </a:p>
        </p:txBody>
      </p:sp>
      <p:sp>
        <p:nvSpPr>
          <p:cNvPr id="4" name="Slide Number Placeholder 3">
            <a:extLst>
              <a:ext uri="{FF2B5EF4-FFF2-40B4-BE49-F238E27FC236}">
                <a16:creationId xmlns:a16="http://schemas.microsoft.com/office/drawing/2014/main" id="{EE2752A7-4310-3FB3-D92F-F18739D2B500}"/>
              </a:ext>
            </a:extLst>
          </p:cNvPr>
          <p:cNvSpPr>
            <a:spLocks noGrp="1"/>
          </p:cNvSpPr>
          <p:nvPr>
            <p:ph type="sldNum" sz="quarter" idx="12"/>
          </p:nvPr>
        </p:nvSpPr>
        <p:spPr/>
        <p:txBody>
          <a:bodyPr/>
          <a:lstStyle/>
          <a:p>
            <a:fld id="{5A33CB2A-1702-4C1D-9CC4-8D472D39F19E}" type="slidenum">
              <a:rPr lang="en-US" smtClean="0"/>
              <a:t>23</a:t>
            </a:fld>
            <a:endParaRPr lang="en-US"/>
          </a:p>
        </p:txBody>
      </p:sp>
      <p:pic>
        <p:nvPicPr>
          <p:cNvPr id="5" name="Picture 4" descr="A graph with a red line&#10;&#10;AI-generated content may be incorrect.">
            <a:extLst>
              <a:ext uri="{FF2B5EF4-FFF2-40B4-BE49-F238E27FC236}">
                <a16:creationId xmlns:a16="http://schemas.microsoft.com/office/drawing/2014/main" id="{3636F89F-0EC7-5E27-9472-193041E87723}"/>
              </a:ext>
            </a:extLst>
          </p:cNvPr>
          <p:cNvPicPr>
            <a:picLocks noChangeAspect="1"/>
          </p:cNvPicPr>
          <p:nvPr/>
        </p:nvPicPr>
        <p:blipFill>
          <a:blip r:embed="rId2"/>
          <a:stretch>
            <a:fillRect/>
          </a:stretch>
        </p:blipFill>
        <p:spPr>
          <a:xfrm>
            <a:off x="516098" y="1748070"/>
            <a:ext cx="10981804" cy="4512687"/>
          </a:xfrm>
          <a:prstGeom prst="rect">
            <a:avLst/>
          </a:prstGeom>
        </p:spPr>
      </p:pic>
    </p:spTree>
    <p:extLst>
      <p:ext uri="{BB962C8B-B14F-4D97-AF65-F5344CB8AC3E}">
        <p14:creationId xmlns:p14="http://schemas.microsoft.com/office/powerpoint/2010/main" val="2868088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44B19-7BD6-0F51-5AAD-2B192FA93858}"/>
              </a:ext>
            </a:extLst>
          </p:cNvPr>
          <p:cNvSpPr>
            <a:spLocks noGrp="1"/>
          </p:cNvSpPr>
          <p:nvPr>
            <p:ph type="title"/>
          </p:nvPr>
        </p:nvSpPr>
        <p:spPr/>
        <p:txBody>
          <a:bodyPr/>
          <a:lstStyle/>
          <a:p>
            <a:r>
              <a:rPr lang="en-US" dirty="0" err="1"/>
              <a:t>Gründe</a:t>
            </a:r>
            <a:r>
              <a:rPr lang="en-US" dirty="0"/>
              <a:t> für die 2.</a:t>
            </a:r>
            <a:r>
              <a:rPr lang="en-US" dirty="0">
                <a:solidFill>
                  <a:srgbClr val="FF0000"/>
                </a:solidFill>
              </a:rPr>
              <a:t>1</a:t>
            </a:r>
            <a:endParaRPr lang="de-CH" dirty="0">
              <a:solidFill>
                <a:srgbClr val="FF0000"/>
              </a:solidFill>
            </a:endParaRPr>
          </a:p>
        </p:txBody>
      </p:sp>
      <p:sp>
        <p:nvSpPr>
          <p:cNvPr id="3" name="Content Placeholder 2">
            <a:extLst>
              <a:ext uri="{FF2B5EF4-FFF2-40B4-BE49-F238E27FC236}">
                <a16:creationId xmlns:a16="http://schemas.microsoft.com/office/drawing/2014/main" id="{9C820018-B84F-47CF-053F-19E341B89FDA}"/>
              </a:ext>
            </a:extLst>
          </p:cNvPr>
          <p:cNvSpPr>
            <a:spLocks noGrp="1"/>
          </p:cNvSpPr>
          <p:nvPr>
            <p:ph idx="1"/>
          </p:nvPr>
        </p:nvSpPr>
        <p:spPr/>
        <p:txBody>
          <a:bodyPr>
            <a:normAutofit/>
          </a:bodyPr>
          <a:lstStyle/>
          <a:p>
            <a:pPr marL="0" indent="0">
              <a:buNone/>
            </a:pPr>
            <a:endParaRPr lang="de-CH" sz="2000" b="1" dirty="0"/>
          </a:p>
          <a:p>
            <a:pPr marL="0" indent="0">
              <a:buNone/>
            </a:pPr>
            <a:r>
              <a:rPr lang="de-CH" sz="2000" b="1" dirty="0"/>
              <a:t>Kindersterblichkeit und vorzeitiger Tod</a:t>
            </a:r>
          </a:p>
          <a:p>
            <a:pPr marL="0" indent="0">
              <a:buNone/>
            </a:pPr>
            <a:r>
              <a:rPr lang="de-CH" sz="2000" dirty="0"/>
              <a:t>Manche Kinder sterben, bevor sie selbst Kinder bekommen können</a:t>
            </a:r>
          </a:p>
          <a:p>
            <a:pPr marL="0" indent="0">
              <a:buNone/>
            </a:pPr>
            <a:endParaRPr lang="de-CH" sz="2000" b="1" dirty="0"/>
          </a:p>
          <a:p>
            <a:pPr marL="0" indent="0">
              <a:buNone/>
            </a:pPr>
            <a:r>
              <a:rPr lang="de-CH" sz="2000" b="1" dirty="0"/>
              <a:t>Geschlechterverhältnis bei der «Paarung»</a:t>
            </a:r>
          </a:p>
          <a:p>
            <a:pPr marL="0" indent="0">
              <a:buNone/>
            </a:pPr>
            <a:r>
              <a:rPr lang="de-CH" sz="2000" dirty="0"/>
              <a:t>Nicht alle Personen finden einen Partner und/oder wollen Kinder</a:t>
            </a:r>
          </a:p>
          <a:p>
            <a:pPr marL="0" indent="0">
              <a:buNone/>
            </a:pPr>
            <a:endParaRPr lang="de-CH" sz="2000" b="1" dirty="0"/>
          </a:p>
          <a:p>
            <a:pPr marL="0" indent="0">
              <a:buNone/>
            </a:pPr>
            <a:r>
              <a:rPr lang="de-CH" sz="2000" b="1" dirty="0"/>
              <a:t>Unfruchtbarkeit und andere Faktoren</a:t>
            </a:r>
          </a:p>
          <a:p>
            <a:pPr marL="0" indent="0">
              <a:buNone/>
            </a:pPr>
            <a:r>
              <a:rPr lang="de-CH" sz="2000" dirty="0"/>
              <a:t>Biologische und medizinische Gründe verhindern den Kinderwunsch </a:t>
            </a:r>
          </a:p>
        </p:txBody>
      </p:sp>
      <p:sp>
        <p:nvSpPr>
          <p:cNvPr id="4" name="Slide Number Placeholder 3">
            <a:extLst>
              <a:ext uri="{FF2B5EF4-FFF2-40B4-BE49-F238E27FC236}">
                <a16:creationId xmlns:a16="http://schemas.microsoft.com/office/drawing/2014/main" id="{C35740CC-7AAA-E3B1-1325-D6DB1D807671}"/>
              </a:ext>
            </a:extLst>
          </p:cNvPr>
          <p:cNvSpPr>
            <a:spLocks noGrp="1"/>
          </p:cNvSpPr>
          <p:nvPr>
            <p:ph type="sldNum" sz="quarter" idx="12"/>
          </p:nvPr>
        </p:nvSpPr>
        <p:spPr/>
        <p:txBody>
          <a:bodyPr/>
          <a:lstStyle/>
          <a:p>
            <a:fld id="{5A33CB2A-1702-4C1D-9CC4-8D472D39F19E}" type="slidenum">
              <a:rPr lang="en-US" smtClean="0"/>
              <a:t>24</a:t>
            </a:fld>
            <a:endParaRPr lang="en-US"/>
          </a:p>
        </p:txBody>
      </p:sp>
    </p:spTree>
    <p:extLst>
      <p:ext uri="{BB962C8B-B14F-4D97-AF65-F5344CB8AC3E}">
        <p14:creationId xmlns:p14="http://schemas.microsoft.com/office/powerpoint/2010/main" val="3502427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C4BF-BAB8-F024-475A-200C67622E07}"/>
              </a:ext>
            </a:extLst>
          </p:cNvPr>
          <p:cNvSpPr>
            <a:spLocks noGrp="1"/>
          </p:cNvSpPr>
          <p:nvPr>
            <p:ph type="title"/>
          </p:nvPr>
        </p:nvSpPr>
        <p:spPr/>
        <p:txBody>
          <a:bodyPr/>
          <a:lstStyle/>
          <a:p>
            <a:r>
              <a:rPr lang="en-US" dirty="0"/>
              <a:t>In Europa </a:t>
            </a:r>
            <a:r>
              <a:rPr lang="en-US" dirty="0" err="1"/>
              <a:t>sind</a:t>
            </a:r>
            <a:r>
              <a:rPr lang="en-US" dirty="0"/>
              <a:t> </a:t>
            </a:r>
            <a:r>
              <a:rPr lang="en-US" dirty="0" err="1"/>
              <a:t>wir</a:t>
            </a:r>
            <a:r>
              <a:rPr lang="en-US" dirty="0"/>
              <a:t> </a:t>
            </a:r>
            <a:r>
              <a:rPr lang="en-US" dirty="0" err="1"/>
              <a:t>schon</a:t>
            </a:r>
            <a:r>
              <a:rPr lang="en-US" dirty="0"/>
              <a:t> </a:t>
            </a:r>
            <a:r>
              <a:rPr lang="en-US" dirty="0" err="1"/>
              <a:t>weiter</a:t>
            </a:r>
            <a:endParaRPr lang="de-CH" dirty="0"/>
          </a:p>
        </p:txBody>
      </p:sp>
      <p:sp>
        <p:nvSpPr>
          <p:cNvPr id="4" name="Slide Number Placeholder 3">
            <a:extLst>
              <a:ext uri="{FF2B5EF4-FFF2-40B4-BE49-F238E27FC236}">
                <a16:creationId xmlns:a16="http://schemas.microsoft.com/office/drawing/2014/main" id="{0CB52C81-CDAF-9F52-7EE3-61E76006ABBC}"/>
              </a:ext>
            </a:extLst>
          </p:cNvPr>
          <p:cNvSpPr>
            <a:spLocks noGrp="1"/>
          </p:cNvSpPr>
          <p:nvPr>
            <p:ph type="sldNum" sz="quarter" idx="12"/>
          </p:nvPr>
        </p:nvSpPr>
        <p:spPr/>
        <p:txBody>
          <a:bodyPr/>
          <a:lstStyle/>
          <a:p>
            <a:fld id="{5A33CB2A-1702-4C1D-9CC4-8D472D39F19E}" type="slidenum">
              <a:rPr lang="en-US" smtClean="0"/>
              <a:t>25</a:t>
            </a:fld>
            <a:endParaRPr lang="en-US"/>
          </a:p>
        </p:txBody>
      </p:sp>
      <p:pic>
        <p:nvPicPr>
          <p:cNvPr id="5" name="Content Placeholder 4" descr="A graph with blue and red lines&#10;&#10;AI-generated content may be incorrect.">
            <a:extLst>
              <a:ext uri="{FF2B5EF4-FFF2-40B4-BE49-F238E27FC236}">
                <a16:creationId xmlns:a16="http://schemas.microsoft.com/office/drawing/2014/main" id="{4B4DA7FB-1BD8-CF68-DBB1-526172F677C6}"/>
              </a:ext>
            </a:extLst>
          </p:cNvPr>
          <p:cNvPicPr>
            <a:picLocks noGrp="1" noChangeAspect="1"/>
          </p:cNvPicPr>
          <p:nvPr>
            <p:ph idx="1"/>
          </p:nvPr>
        </p:nvPicPr>
        <p:blipFill>
          <a:blip r:embed="rId3"/>
          <a:stretch>
            <a:fillRect/>
          </a:stretch>
        </p:blipFill>
        <p:spPr>
          <a:xfrm>
            <a:off x="3572569" y="1093788"/>
            <a:ext cx="5046862" cy="5219700"/>
          </a:xfrm>
          <a:prstGeom prst="rect">
            <a:avLst/>
          </a:prstGeom>
        </p:spPr>
      </p:pic>
      <p:sp>
        <p:nvSpPr>
          <p:cNvPr id="3" name="Arrow: Left 2">
            <a:extLst>
              <a:ext uri="{FF2B5EF4-FFF2-40B4-BE49-F238E27FC236}">
                <a16:creationId xmlns:a16="http://schemas.microsoft.com/office/drawing/2014/main" id="{8298CBB4-5551-423C-0889-F67B817F38DC}"/>
              </a:ext>
            </a:extLst>
          </p:cNvPr>
          <p:cNvSpPr/>
          <p:nvPr/>
        </p:nvSpPr>
        <p:spPr>
          <a:xfrm>
            <a:off x="7175090" y="4874340"/>
            <a:ext cx="759542" cy="324464"/>
          </a:xfrm>
          <a:prstGeom prst="leftArrow">
            <a:avLst>
              <a:gd name="adj1" fmla="val 67222"/>
              <a:gd name="adj2" fmla="val 50000"/>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dirty="0"/>
              <a:t>1.33</a:t>
            </a:r>
            <a:endParaRPr lang="de-CH" dirty="0"/>
          </a:p>
        </p:txBody>
      </p:sp>
      <p:pic>
        <p:nvPicPr>
          <p:cNvPr id="7" name="Picture 6" descr="A red flag with a white cross&#10;&#10;AI-generated content may be incorrect.">
            <a:extLst>
              <a:ext uri="{FF2B5EF4-FFF2-40B4-BE49-F238E27FC236}">
                <a16:creationId xmlns:a16="http://schemas.microsoft.com/office/drawing/2014/main" id="{4918B26F-954B-162E-3E80-8DF4271DB2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0331" y="4769872"/>
            <a:ext cx="533400" cy="533400"/>
          </a:xfrm>
          <a:prstGeom prst="rect">
            <a:avLst/>
          </a:prstGeom>
        </p:spPr>
      </p:pic>
    </p:spTree>
    <p:extLst>
      <p:ext uri="{BB962C8B-B14F-4D97-AF65-F5344CB8AC3E}">
        <p14:creationId xmlns:p14="http://schemas.microsoft.com/office/powerpoint/2010/main" val="3813296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4058-69CB-9630-55B3-EBF1238C1765}"/>
              </a:ext>
            </a:extLst>
          </p:cNvPr>
          <p:cNvSpPr>
            <a:spLocks noGrp="1"/>
          </p:cNvSpPr>
          <p:nvPr>
            <p:ph type="title"/>
          </p:nvPr>
        </p:nvSpPr>
        <p:spPr/>
        <p:txBody>
          <a:bodyPr/>
          <a:lstStyle/>
          <a:p>
            <a:r>
              <a:rPr lang="en-US" dirty="0"/>
              <a:t>Fakt 2</a:t>
            </a:r>
            <a:endParaRPr lang="de-CH" dirty="0"/>
          </a:p>
        </p:txBody>
      </p:sp>
      <p:sp>
        <p:nvSpPr>
          <p:cNvPr id="3" name="Content Placeholder 2">
            <a:extLst>
              <a:ext uri="{FF2B5EF4-FFF2-40B4-BE49-F238E27FC236}">
                <a16:creationId xmlns:a16="http://schemas.microsoft.com/office/drawing/2014/main" id="{CA886954-6C2B-9CFE-734D-67FDC69399FA}"/>
              </a:ext>
            </a:extLst>
          </p:cNvPr>
          <p:cNvSpPr>
            <a:spLocks noGrp="1"/>
          </p:cNvSpPr>
          <p:nvPr>
            <p:ph idx="1"/>
          </p:nvPr>
        </p:nvSpPr>
        <p:spPr>
          <a:xfrm>
            <a:off x="516098" y="1093305"/>
            <a:ext cx="11159803" cy="463646"/>
          </a:xfrm>
        </p:spPr>
        <p:txBody>
          <a:bodyPr/>
          <a:lstStyle/>
          <a:p>
            <a:pPr marL="0" indent="0">
              <a:buNone/>
            </a:pPr>
            <a:r>
              <a:rPr lang="en-US" dirty="0"/>
              <a:t>Die </a:t>
            </a:r>
            <a:r>
              <a:rPr lang="en-US" dirty="0" err="1"/>
              <a:t>Weltbevölkerung</a:t>
            </a:r>
            <a:r>
              <a:rPr lang="en-US" dirty="0"/>
              <a:t> </a:t>
            </a:r>
            <a:r>
              <a:rPr lang="en-US" dirty="0" err="1"/>
              <a:t>steigt</a:t>
            </a:r>
            <a:r>
              <a:rPr lang="en-US" dirty="0"/>
              <a:t> bis ca. 2080 auf </a:t>
            </a:r>
            <a:r>
              <a:rPr lang="en-US" dirty="0" err="1"/>
              <a:t>knapp</a:t>
            </a:r>
            <a:r>
              <a:rPr lang="en-US" dirty="0"/>
              <a:t> </a:t>
            </a:r>
            <a:r>
              <a:rPr lang="en-US" dirty="0" err="1"/>
              <a:t>über</a:t>
            </a:r>
            <a:r>
              <a:rPr lang="en-US" dirty="0"/>
              <a:t> 10 </a:t>
            </a:r>
            <a:r>
              <a:rPr lang="en-US" dirty="0" err="1"/>
              <a:t>Milliarden</a:t>
            </a:r>
            <a:endParaRPr lang="de-CH" dirty="0"/>
          </a:p>
        </p:txBody>
      </p:sp>
      <p:sp>
        <p:nvSpPr>
          <p:cNvPr id="4" name="Slide Number Placeholder 3">
            <a:extLst>
              <a:ext uri="{FF2B5EF4-FFF2-40B4-BE49-F238E27FC236}">
                <a16:creationId xmlns:a16="http://schemas.microsoft.com/office/drawing/2014/main" id="{72972E14-01EC-E4F0-AC65-91886DF7AA5A}"/>
              </a:ext>
            </a:extLst>
          </p:cNvPr>
          <p:cNvSpPr>
            <a:spLocks noGrp="1"/>
          </p:cNvSpPr>
          <p:nvPr>
            <p:ph type="sldNum" sz="quarter" idx="12"/>
          </p:nvPr>
        </p:nvSpPr>
        <p:spPr/>
        <p:txBody>
          <a:bodyPr/>
          <a:lstStyle/>
          <a:p>
            <a:fld id="{5A33CB2A-1702-4C1D-9CC4-8D472D39F19E}" type="slidenum">
              <a:rPr lang="en-US" smtClean="0"/>
              <a:t>26</a:t>
            </a:fld>
            <a:endParaRPr lang="en-US"/>
          </a:p>
        </p:txBody>
      </p:sp>
      <p:pic>
        <p:nvPicPr>
          <p:cNvPr id="5" name="Picture 4" descr="A graph showing the growth of the company&#10;&#10;AI-generated content may be incorrect.">
            <a:extLst>
              <a:ext uri="{FF2B5EF4-FFF2-40B4-BE49-F238E27FC236}">
                <a16:creationId xmlns:a16="http://schemas.microsoft.com/office/drawing/2014/main" id="{42A31C2D-BF98-639F-4086-1D715D21CB15}"/>
              </a:ext>
            </a:extLst>
          </p:cNvPr>
          <p:cNvPicPr>
            <a:picLocks noChangeAspect="1"/>
          </p:cNvPicPr>
          <p:nvPr/>
        </p:nvPicPr>
        <p:blipFill>
          <a:blip r:embed="rId2"/>
          <a:stretch>
            <a:fillRect/>
          </a:stretch>
        </p:blipFill>
        <p:spPr>
          <a:xfrm>
            <a:off x="516097" y="1556950"/>
            <a:ext cx="7754691" cy="4830143"/>
          </a:xfrm>
          <a:prstGeom prst="rect">
            <a:avLst/>
          </a:prstGeom>
        </p:spPr>
      </p:pic>
      <p:sp>
        <p:nvSpPr>
          <p:cNvPr id="7" name="Content Placeholder 2">
            <a:extLst>
              <a:ext uri="{FF2B5EF4-FFF2-40B4-BE49-F238E27FC236}">
                <a16:creationId xmlns:a16="http://schemas.microsoft.com/office/drawing/2014/main" id="{9965D3E6-F3D4-1579-AA85-596DDECEAE85}"/>
              </a:ext>
            </a:extLst>
          </p:cNvPr>
          <p:cNvSpPr txBox="1">
            <a:spLocks/>
          </p:cNvSpPr>
          <p:nvPr/>
        </p:nvSpPr>
        <p:spPr>
          <a:xfrm>
            <a:off x="9080979" y="5923447"/>
            <a:ext cx="2765582" cy="463646"/>
          </a:xfrm>
          <a:prstGeom prst="rect">
            <a:avLst/>
          </a:prstGeom>
        </p:spPr>
        <p:txBody>
          <a:bodyPr vert="horz" lIns="91440" tIns="45720" rIns="91440" bIns="45720" rtlCol="0">
            <a:normAutofit fontScale="92500"/>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Aktuelle</a:t>
            </a:r>
            <a:r>
              <a:rPr lang="en-US" dirty="0"/>
              <a:t> Zahlen von 2025</a:t>
            </a:r>
            <a:endParaRPr lang="de-CH" dirty="0"/>
          </a:p>
        </p:txBody>
      </p:sp>
      <p:cxnSp>
        <p:nvCxnSpPr>
          <p:cNvPr id="9" name="Straight Connector 8">
            <a:extLst>
              <a:ext uri="{FF2B5EF4-FFF2-40B4-BE49-F238E27FC236}">
                <a16:creationId xmlns:a16="http://schemas.microsoft.com/office/drawing/2014/main" id="{408B186C-A090-257D-873A-54462A92B334}"/>
              </a:ext>
            </a:extLst>
          </p:cNvPr>
          <p:cNvCxnSpPr/>
          <p:nvPr/>
        </p:nvCxnSpPr>
        <p:spPr>
          <a:xfrm flipV="1">
            <a:off x="4643120" y="1556950"/>
            <a:ext cx="0" cy="46914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3602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06B8C-99EB-1314-2E40-492B2136476F}"/>
              </a:ext>
            </a:extLst>
          </p:cNvPr>
          <p:cNvSpPr>
            <a:spLocks noGrp="1"/>
          </p:cNvSpPr>
          <p:nvPr>
            <p:ph type="title"/>
          </p:nvPr>
        </p:nvSpPr>
        <p:spPr/>
        <p:txBody>
          <a:bodyPr/>
          <a:lstStyle/>
          <a:p>
            <a:r>
              <a:rPr lang="en-US" dirty="0"/>
              <a:t>Frage</a:t>
            </a:r>
            <a:endParaRPr lang="de-CH" dirty="0"/>
          </a:p>
        </p:txBody>
      </p:sp>
      <p:sp>
        <p:nvSpPr>
          <p:cNvPr id="3" name="Content Placeholder 2">
            <a:extLst>
              <a:ext uri="{FF2B5EF4-FFF2-40B4-BE49-F238E27FC236}">
                <a16:creationId xmlns:a16="http://schemas.microsoft.com/office/drawing/2014/main" id="{95935504-465A-A2FB-3E01-1CEC9851D06A}"/>
              </a:ext>
            </a:extLst>
          </p:cNvPr>
          <p:cNvSpPr>
            <a:spLocks noGrp="1"/>
          </p:cNvSpPr>
          <p:nvPr>
            <p:ph idx="1"/>
          </p:nvPr>
        </p:nvSpPr>
        <p:spPr>
          <a:xfrm>
            <a:off x="516098" y="1631785"/>
            <a:ext cx="4698453" cy="1806414"/>
          </a:xfrm>
        </p:spPr>
        <p:txBody>
          <a:bodyPr/>
          <a:lstStyle/>
          <a:p>
            <a:pPr marL="0" indent="0">
              <a:buNone/>
            </a:pPr>
            <a:endParaRPr lang="en-US" dirty="0"/>
          </a:p>
          <a:p>
            <a:pPr marL="0" indent="0">
              <a:buNone/>
            </a:pPr>
            <a:r>
              <a:rPr lang="en-US" dirty="0" err="1"/>
              <a:t>Bereits</a:t>
            </a:r>
            <a:r>
              <a:rPr lang="en-US" dirty="0"/>
              <a:t> </a:t>
            </a:r>
            <a:r>
              <a:rPr lang="en-US" dirty="0" err="1"/>
              <a:t>heute</a:t>
            </a:r>
            <a:r>
              <a:rPr lang="en-US" dirty="0"/>
              <a:t> </a:t>
            </a:r>
            <a:r>
              <a:rPr lang="en-US" dirty="0" err="1"/>
              <a:t>haben</a:t>
            </a:r>
            <a:r>
              <a:rPr lang="en-US" dirty="0"/>
              <a:t> </a:t>
            </a:r>
            <a:r>
              <a:rPr lang="en-US" dirty="0" err="1"/>
              <a:t>wir</a:t>
            </a:r>
            <a:r>
              <a:rPr lang="en-US" dirty="0"/>
              <a:t> </a:t>
            </a:r>
            <a:r>
              <a:rPr lang="en-US" dirty="0" err="1"/>
              <a:t>weltweit</a:t>
            </a:r>
            <a:r>
              <a:rPr lang="en-US" dirty="0"/>
              <a:t> pro Frau </a:t>
            </a:r>
            <a:r>
              <a:rPr lang="en-US" dirty="0" err="1"/>
              <a:t>weniger</a:t>
            </a:r>
            <a:r>
              <a:rPr lang="en-US" dirty="0"/>
              <a:t> </a:t>
            </a:r>
            <a:r>
              <a:rPr lang="en-US" dirty="0" err="1"/>
              <a:t>Geburten</a:t>
            </a:r>
            <a:r>
              <a:rPr lang="en-US" dirty="0"/>
              <a:t> </a:t>
            </a:r>
            <a:r>
              <a:rPr lang="en-US" dirty="0" err="1"/>
              <a:t>als</a:t>
            </a:r>
            <a:r>
              <a:rPr lang="en-US" dirty="0"/>
              <a:t> </a:t>
            </a:r>
            <a:r>
              <a:rPr lang="en-US" dirty="0" err="1"/>
              <a:t>zur</a:t>
            </a:r>
            <a:r>
              <a:rPr lang="en-US" dirty="0"/>
              <a:t> </a:t>
            </a:r>
            <a:r>
              <a:rPr lang="en-US" dirty="0" err="1"/>
              <a:t>Erhaltung</a:t>
            </a:r>
            <a:r>
              <a:rPr lang="en-US" dirty="0"/>
              <a:t> </a:t>
            </a:r>
            <a:r>
              <a:rPr lang="en-US" dirty="0" err="1"/>
              <a:t>erforderlich</a:t>
            </a:r>
            <a:r>
              <a:rPr lang="en-US" dirty="0"/>
              <a:t> </a:t>
            </a:r>
            <a:r>
              <a:rPr lang="en-US" dirty="0" err="1"/>
              <a:t>ist</a:t>
            </a:r>
            <a:r>
              <a:rPr lang="en-US" dirty="0"/>
              <a:t>.</a:t>
            </a:r>
          </a:p>
          <a:p>
            <a:pPr marL="0" indent="0">
              <a:buNone/>
            </a:pPr>
            <a:endParaRPr lang="en-US" dirty="0"/>
          </a:p>
        </p:txBody>
      </p:sp>
      <p:sp>
        <p:nvSpPr>
          <p:cNvPr id="4" name="Slide Number Placeholder 3">
            <a:extLst>
              <a:ext uri="{FF2B5EF4-FFF2-40B4-BE49-F238E27FC236}">
                <a16:creationId xmlns:a16="http://schemas.microsoft.com/office/drawing/2014/main" id="{5FC91CF8-A82A-14AE-EBB5-75C694A16B9C}"/>
              </a:ext>
            </a:extLst>
          </p:cNvPr>
          <p:cNvSpPr>
            <a:spLocks noGrp="1"/>
          </p:cNvSpPr>
          <p:nvPr>
            <p:ph type="sldNum" sz="quarter" idx="12"/>
          </p:nvPr>
        </p:nvSpPr>
        <p:spPr/>
        <p:txBody>
          <a:bodyPr/>
          <a:lstStyle/>
          <a:p>
            <a:fld id="{5A33CB2A-1702-4C1D-9CC4-8D472D39F19E}" type="slidenum">
              <a:rPr lang="en-US" smtClean="0"/>
              <a:t>27</a:t>
            </a:fld>
            <a:endParaRPr lang="en-US"/>
          </a:p>
        </p:txBody>
      </p:sp>
      <p:pic>
        <p:nvPicPr>
          <p:cNvPr id="6" name="Picture 5" descr="A paper cut out of a stroller on a red arrow going down&#10;&#10;AI-generated content may be incorrect.">
            <a:extLst>
              <a:ext uri="{FF2B5EF4-FFF2-40B4-BE49-F238E27FC236}">
                <a16:creationId xmlns:a16="http://schemas.microsoft.com/office/drawing/2014/main" id="{E96485D3-D2F1-A028-47CC-2F505DD50A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4551" y="1359937"/>
            <a:ext cx="2143125" cy="2143125"/>
          </a:xfrm>
          <a:prstGeom prst="rect">
            <a:avLst/>
          </a:prstGeom>
        </p:spPr>
      </p:pic>
      <p:pic>
        <p:nvPicPr>
          <p:cNvPr id="8" name="Picture 7" descr="A red and black sign with a number&#10;&#10;AI-generated content may be incorrect.">
            <a:extLst>
              <a:ext uri="{FF2B5EF4-FFF2-40B4-BE49-F238E27FC236}">
                <a16:creationId xmlns:a16="http://schemas.microsoft.com/office/drawing/2014/main" id="{9ED5E71A-AB25-4CA7-CB90-8B0B541FA805}"/>
              </a:ext>
            </a:extLst>
          </p:cNvPr>
          <p:cNvPicPr>
            <a:picLocks noChangeAspect="1"/>
          </p:cNvPicPr>
          <p:nvPr/>
        </p:nvPicPr>
        <p:blipFill>
          <a:blip r:embed="rId3">
            <a:extLst>
              <a:ext uri="{28A0092B-C50C-407E-A947-70E740481C1C}">
                <a14:useLocalDpi xmlns:a14="http://schemas.microsoft.com/office/drawing/2010/main" val="0"/>
              </a:ext>
            </a:extLst>
          </a:blip>
          <a:srcRect t="4097"/>
          <a:stretch/>
        </p:blipFill>
        <p:spPr>
          <a:xfrm>
            <a:off x="516098" y="3710046"/>
            <a:ext cx="2105025" cy="2082733"/>
          </a:xfrm>
          <a:prstGeom prst="rect">
            <a:avLst/>
          </a:prstGeom>
        </p:spPr>
      </p:pic>
      <p:sp>
        <p:nvSpPr>
          <p:cNvPr id="9" name="Content Placeholder 2">
            <a:extLst>
              <a:ext uri="{FF2B5EF4-FFF2-40B4-BE49-F238E27FC236}">
                <a16:creationId xmlns:a16="http://schemas.microsoft.com/office/drawing/2014/main" id="{4BA5B23C-B337-CEF5-C449-4787C65CB8D3}"/>
              </a:ext>
            </a:extLst>
          </p:cNvPr>
          <p:cNvSpPr txBox="1">
            <a:spLocks/>
          </p:cNvSpPr>
          <p:nvPr/>
        </p:nvSpPr>
        <p:spPr>
          <a:xfrm>
            <a:off x="2777386" y="4416401"/>
            <a:ext cx="4183588" cy="229222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a:t>Trotzdem</a:t>
            </a:r>
            <a:r>
              <a:rPr lang="en-US" dirty="0"/>
              <a:t> </a:t>
            </a:r>
            <a:r>
              <a:rPr lang="en-US" dirty="0" err="1"/>
              <a:t>steigt</a:t>
            </a:r>
            <a:r>
              <a:rPr lang="en-US" dirty="0"/>
              <a:t> die </a:t>
            </a:r>
            <a:r>
              <a:rPr lang="en-US" dirty="0" err="1"/>
              <a:t>Weltbevölkerung</a:t>
            </a:r>
            <a:r>
              <a:rPr lang="en-US" dirty="0"/>
              <a:t> </a:t>
            </a:r>
            <a:r>
              <a:rPr lang="en-US" dirty="0" err="1"/>
              <a:t>noch</a:t>
            </a:r>
            <a:r>
              <a:rPr lang="en-US" dirty="0"/>
              <a:t> für ca. 60 Jahre.</a:t>
            </a:r>
          </a:p>
        </p:txBody>
      </p:sp>
      <p:sp>
        <p:nvSpPr>
          <p:cNvPr id="10" name="Content Placeholder 2">
            <a:extLst>
              <a:ext uri="{FF2B5EF4-FFF2-40B4-BE49-F238E27FC236}">
                <a16:creationId xmlns:a16="http://schemas.microsoft.com/office/drawing/2014/main" id="{B805FBFE-7BF3-6D6E-C8F1-59A74A4996A7}"/>
              </a:ext>
            </a:extLst>
          </p:cNvPr>
          <p:cNvSpPr txBox="1">
            <a:spLocks/>
          </p:cNvSpPr>
          <p:nvPr/>
        </p:nvSpPr>
        <p:spPr>
          <a:xfrm>
            <a:off x="8020771" y="4705206"/>
            <a:ext cx="3212631" cy="109818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Wie </a:t>
            </a:r>
            <a:r>
              <a:rPr lang="en-US" sz="3200" dirty="0" err="1"/>
              <a:t>passt</a:t>
            </a:r>
            <a:r>
              <a:rPr lang="en-US" sz="3200" dirty="0"/>
              <a:t> das </a:t>
            </a:r>
            <a:r>
              <a:rPr lang="en-US" sz="3200" dirty="0" err="1"/>
              <a:t>zusammen</a:t>
            </a:r>
            <a:r>
              <a:rPr lang="en-US" sz="3200" dirty="0"/>
              <a:t>?</a:t>
            </a:r>
            <a:endParaRPr lang="de-CH" sz="3200" dirty="0"/>
          </a:p>
        </p:txBody>
      </p:sp>
    </p:spTree>
    <p:extLst>
      <p:ext uri="{BB962C8B-B14F-4D97-AF65-F5344CB8AC3E}">
        <p14:creationId xmlns:p14="http://schemas.microsoft.com/office/powerpoint/2010/main" val="1214652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F6C93-A73F-6C09-EAC0-0A0AF17FF609}"/>
              </a:ext>
            </a:extLst>
          </p:cNvPr>
          <p:cNvSpPr>
            <a:spLocks noGrp="1"/>
          </p:cNvSpPr>
          <p:nvPr>
            <p:ph type="title"/>
          </p:nvPr>
        </p:nvSpPr>
        <p:spPr/>
        <p:txBody>
          <a:bodyPr>
            <a:normAutofit fontScale="90000"/>
          </a:bodyPr>
          <a:lstStyle/>
          <a:p>
            <a:r>
              <a:rPr lang="en-US" dirty="0" err="1"/>
              <a:t>Kistenmodell</a:t>
            </a:r>
            <a:r>
              <a:rPr lang="en-US" dirty="0"/>
              <a:t> </a:t>
            </a:r>
            <a:r>
              <a:rPr lang="en-US" dirty="0" err="1"/>
              <a:t>nach</a:t>
            </a:r>
            <a:r>
              <a:rPr lang="en-US" dirty="0"/>
              <a:t> Rosling </a:t>
            </a:r>
            <a:br>
              <a:rPr lang="en-US" dirty="0"/>
            </a:br>
            <a:r>
              <a:rPr lang="en-US" sz="2000" b="0" dirty="0"/>
              <a:t>(1 Box ~= 1 </a:t>
            </a:r>
            <a:r>
              <a:rPr lang="en-US" sz="2000" b="0" dirty="0" err="1"/>
              <a:t>Milliarde</a:t>
            </a:r>
            <a:r>
              <a:rPr lang="en-US" sz="2000" b="0" dirty="0"/>
              <a:t>, </a:t>
            </a:r>
            <a:r>
              <a:rPr lang="en-US" sz="2000" b="0" dirty="0" err="1"/>
              <a:t>Geburtenrate</a:t>
            </a:r>
            <a:r>
              <a:rPr lang="en-US" sz="2000" b="0" dirty="0"/>
              <a:t> </a:t>
            </a:r>
            <a:r>
              <a:rPr lang="en-US" sz="2000" b="0" dirty="0" err="1"/>
              <a:t>konstant</a:t>
            </a:r>
            <a:r>
              <a:rPr lang="en-US" sz="2000" b="0" dirty="0"/>
              <a:t>=2.1)</a:t>
            </a:r>
            <a:endParaRPr lang="de-CH" sz="2000" b="0" dirty="0"/>
          </a:p>
        </p:txBody>
      </p:sp>
      <p:pic>
        <p:nvPicPr>
          <p:cNvPr id="6" name="Content Placeholder 5" descr="A wooden crate on a white background&#10;&#10;AI-generated content may be incorrect.">
            <a:extLst>
              <a:ext uri="{FF2B5EF4-FFF2-40B4-BE49-F238E27FC236}">
                <a16:creationId xmlns:a16="http://schemas.microsoft.com/office/drawing/2014/main" id="{D5B2922A-8F65-F840-897F-D5D90F8D57E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9775" t="34019" r="7471" b="34019"/>
          <a:stretch/>
        </p:blipFill>
        <p:spPr>
          <a:xfrm>
            <a:off x="1991360" y="5092632"/>
            <a:ext cx="716280" cy="589983"/>
          </a:xfrm>
        </p:spPr>
      </p:pic>
      <p:sp>
        <p:nvSpPr>
          <p:cNvPr id="4" name="Slide Number Placeholder 3">
            <a:extLst>
              <a:ext uri="{FF2B5EF4-FFF2-40B4-BE49-F238E27FC236}">
                <a16:creationId xmlns:a16="http://schemas.microsoft.com/office/drawing/2014/main" id="{BC5F30C7-E4B0-C62D-1EAB-24A6A77EF63E}"/>
              </a:ext>
            </a:extLst>
          </p:cNvPr>
          <p:cNvSpPr>
            <a:spLocks noGrp="1"/>
          </p:cNvSpPr>
          <p:nvPr>
            <p:ph type="sldNum" sz="quarter" idx="12"/>
          </p:nvPr>
        </p:nvSpPr>
        <p:spPr/>
        <p:txBody>
          <a:bodyPr/>
          <a:lstStyle/>
          <a:p>
            <a:fld id="{5A33CB2A-1702-4C1D-9CC4-8D472D39F19E}" type="slidenum">
              <a:rPr lang="en-US" smtClean="0"/>
              <a:t>28</a:t>
            </a:fld>
            <a:endParaRPr lang="en-US"/>
          </a:p>
        </p:txBody>
      </p:sp>
      <p:sp>
        <p:nvSpPr>
          <p:cNvPr id="7" name="TextBox 6">
            <a:extLst>
              <a:ext uri="{FF2B5EF4-FFF2-40B4-BE49-F238E27FC236}">
                <a16:creationId xmlns:a16="http://schemas.microsoft.com/office/drawing/2014/main" id="{25E0843F-F8A3-868F-F421-4C8E7ECEC381}"/>
              </a:ext>
            </a:extLst>
          </p:cNvPr>
          <p:cNvSpPr txBox="1"/>
          <p:nvPr/>
        </p:nvSpPr>
        <p:spPr>
          <a:xfrm>
            <a:off x="2169160" y="6003926"/>
            <a:ext cx="1252266" cy="584775"/>
          </a:xfrm>
          <a:prstGeom prst="rect">
            <a:avLst/>
          </a:prstGeom>
          <a:noFill/>
        </p:spPr>
        <p:txBody>
          <a:bodyPr wrap="none" rtlCol="0">
            <a:spAutoFit/>
          </a:bodyPr>
          <a:lstStyle/>
          <a:p>
            <a:r>
              <a:rPr lang="en-US" sz="3200" b="1" dirty="0"/>
              <a:t>2020</a:t>
            </a:r>
            <a:endParaRPr lang="de-CH" sz="3200" b="1" dirty="0"/>
          </a:p>
        </p:txBody>
      </p:sp>
      <p:sp>
        <p:nvSpPr>
          <p:cNvPr id="8" name="TextBox 7">
            <a:extLst>
              <a:ext uri="{FF2B5EF4-FFF2-40B4-BE49-F238E27FC236}">
                <a16:creationId xmlns:a16="http://schemas.microsoft.com/office/drawing/2014/main" id="{D7EB6A28-7201-5630-3422-6C786A8C449B}"/>
              </a:ext>
            </a:extLst>
          </p:cNvPr>
          <p:cNvSpPr txBox="1"/>
          <p:nvPr/>
        </p:nvSpPr>
        <p:spPr>
          <a:xfrm>
            <a:off x="4678778" y="6003928"/>
            <a:ext cx="1269899" cy="584775"/>
          </a:xfrm>
          <a:prstGeom prst="rect">
            <a:avLst/>
          </a:prstGeom>
          <a:noFill/>
        </p:spPr>
        <p:txBody>
          <a:bodyPr wrap="none" rtlCol="0">
            <a:spAutoFit/>
          </a:bodyPr>
          <a:lstStyle/>
          <a:p>
            <a:r>
              <a:rPr lang="en-US" sz="3200" b="1" dirty="0"/>
              <a:t>2040</a:t>
            </a:r>
            <a:endParaRPr lang="de-CH" sz="3200" b="1" dirty="0"/>
          </a:p>
        </p:txBody>
      </p:sp>
      <p:sp>
        <p:nvSpPr>
          <p:cNvPr id="9" name="TextBox 8">
            <a:extLst>
              <a:ext uri="{FF2B5EF4-FFF2-40B4-BE49-F238E27FC236}">
                <a16:creationId xmlns:a16="http://schemas.microsoft.com/office/drawing/2014/main" id="{A6624647-FCDC-FE21-AC5E-C4D3188A39CE}"/>
              </a:ext>
            </a:extLst>
          </p:cNvPr>
          <p:cNvSpPr txBox="1"/>
          <p:nvPr/>
        </p:nvSpPr>
        <p:spPr>
          <a:xfrm>
            <a:off x="7206029" y="6003927"/>
            <a:ext cx="1269899" cy="584775"/>
          </a:xfrm>
          <a:prstGeom prst="rect">
            <a:avLst/>
          </a:prstGeom>
          <a:noFill/>
        </p:spPr>
        <p:txBody>
          <a:bodyPr wrap="none" rtlCol="0">
            <a:spAutoFit/>
          </a:bodyPr>
          <a:lstStyle/>
          <a:p>
            <a:r>
              <a:rPr lang="en-US" sz="3200" b="1" dirty="0"/>
              <a:t>2060</a:t>
            </a:r>
            <a:endParaRPr lang="de-CH" sz="3200" b="1" dirty="0"/>
          </a:p>
        </p:txBody>
      </p:sp>
      <p:sp>
        <p:nvSpPr>
          <p:cNvPr id="10" name="TextBox 9">
            <a:extLst>
              <a:ext uri="{FF2B5EF4-FFF2-40B4-BE49-F238E27FC236}">
                <a16:creationId xmlns:a16="http://schemas.microsoft.com/office/drawing/2014/main" id="{D531F259-0B82-3035-C5E5-87E64E0A8CA1}"/>
              </a:ext>
            </a:extLst>
          </p:cNvPr>
          <p:cNvSpPr txBox="1"/>
          <p:nvPr/>
        </p:nvSpPr>
        <p:spPr>
          <a:xfrm>
            <a:off x="9733280" y="6003926"/>
            <a:ext cx="1268296" cy="584775"/>
          </a:xfrm>
          <a:prstGeom prst="rect">
            <a:avLst/>
          </a:prstGeom>
          <a:noFill/>
        </p:spPr>
        <p:txBody>
          <a:bodyPr wrap="none" rtlCol="0">
            <a:spAutoFit/>
          </a:bodyPr>
          <a:lstStyle/>
          <a:p>
            <a:r>
              <a:rPr lang="en-US" sz="3200" b="1" dirty="0"/>
              <a:t>2080</a:t>
            </a:r>
            <a:endParaRPr lang="de-CH" sz="3200" b="1" dirty="0"/>
          </a:p>
        </p:txBody>
      </p:sp>
      <p:pic>
        <p:nvPicPr>
          <p:cNvPr id="11" name="Content Placeholder 5" descr="A wooden crate on a white background&#10;&#10;AI-generated content may be incorrect.">
            <a:extLst>
              <a:ext uri="{FF2B5EF4-FFF2-40B4-BE49-F238E27FC236}">
                <a16:creationId xmlns:a16="http://schemas.microsoft.com/office/drawing/2014/main" id="{9C0CD0F0-4EA8-7F44-4A57-6AFB8A3F61CC}"/>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2854960" y="5092632"/>
            <a:ext cx="716280" cy="589983"/>
          </a:xfrm>
          <a:prstGeom prst="rect">
            <a:avLst/>
          </a:prstGeom>
        </p:spPr>
      </p:pic>
      <p:sp>
        <p:nvSpPr>
          <p:cNvPr id="12" name="TextBox 11">
            <a:extLst>
              <a:ext uri="{FF2B5EF4-FFF2-40B4-BE49-F238E27FC236}">
                <a16:creationId xmlns:a16="http://schemas.microsoft.com/office/drawing/2014/main" id="{1B579A4D-C3F7-EBF0-61C9-5DDF9A9E9AC5}"/>
              </a:ext>
            </a:extLst>
          </p:cNvPr>
          <p:cNvSpPr txBox="1"/>
          <p:nvPr/>
        </p:nvSpPr>
        <p:spPr>
          <a:xfrm>
            <a:off x="543328" y="5129295"/>
            <a:ext cx="1151277" cy="584775"/>
          </a:xfrm>
          <a:prstGeom prst="rect">
            <a:avLst/>
          </a:prstGeom>
          <a:noFill/>
        </p:spPr>
        <p:txBody>
          <a:bodyPr wrap="none" rtlCol="0">
            <a:spAutoFit/>
          </a:bodyPr>
          <a:lstStyle/>
          <a:p>
            <a:r>
              <a:rPr lang="en-US" sz="3200" dirty="0"/>
              <a:t>0-20</a:t>
            </a:r>
            <a:endParaRPr lang="de-CH" sz="3200" dirty="0"/>
          </a:p>
        </p:txBody>
      </p:sp>
      <p:sp>
        <p:nvSpPr>
          <p:cNvPr id="13" name="TextBox 12">
            <a:extLst>
              <a:ext uri="{FF2B5EF4-FFF2-40B4-BE49-F238E27FC236}">
                <a16:creationId xmlns:a16="http://schemas.microsoft.com/office/drawing/2014/main" id="{C71F1424-856D-AAC0-F105-CE41687FDFD2}"/>
              </a:ext>
            </a:extLst>
          </p:cNvPr>
          <p:cNvSpPr txBox="1"/>
          <p:nvPr/>
        </p:nvSpPr>
        <p:spPr>
          <a:xfrm>
            <a:off x="307687" y="4174255"/>
            <a:ext cx="1386918" cy="584775"/>
          </a:xfrm>
          <a:prstGeom prst="rect">
            <a:avLst/>
          </a:prstGeom>
          <a:noFill/>
        </p:spPr>
        <p:txBody>
          <a:bodyPr wrap="none" rtlCol="0">
            <a:spAutoFit/>
          </a:bodyPr>
          <a:lstStyle/>
          <a:p>
            <a:r>
              <a:rPr lang="en-US" sz="3200" dirty="0"/>
              <a:t>20-40</a:t>
            </a:r>
            <a:endParaRPr lang="de-CH" sz="3200" dirty="0"/>
          </a:p>
        </p:txBody>
      </p:sp>
      <p:sp>
        <p:nvSpPr>
          <p:cNvPr id="14" name="TextBox 13">
            <a:extLst>
              <a:ext uri="{FF2B5EF4-FFF2-40B4-BE49-F238E27FC236}">
                <a16:creationId xmlns:a16="http://schemas.microsoft.com/office/drawing/2014/main" id="{70D932A2-2FA9-FCB8-E212-A6E6A90AD22A}"/>
              </a:ext>
            </a:extLst>
          </p:cNvPr>
          <p:cNvSpPr txBox="1"/>
          <p:nvPr/>
        </p:nvSpPr>
        <p:spPr>
          <a:xfrm>
            <a:off x="296465" y="3219215"/>
            <a:ext cx="1398140" cy="584775"/>
          </a:xfrm>
          <a:prstGeom prst="rect">
            <a:avLst/>
          </a:prstGeom>
          <a:noFill/>
        </p:spPr>
        <p:txBody>
          <a:bodyPr wrap="none" rtlCol="0">
            <a:spAutoFit/>
          </a:bodyPr>
          <a:lstStyle/>
          <a:p>
            <a:r>
              <a:rPr lang="en-US" sz="3200" dirty="0"/>
              <a:t>40-60</a:t>
            </a:r>
            <a:endParaRPr lang="de-CH" sz="3200" dirty="0"/>
          </a:p>
        </p:txBody>
      </p:sp>
      <p:sp>
        <p:nvSpPr>
          <p:cNvPr id="15" name="TextBox 14">
            <a:extLst>
              <a:ext uri="{FF2B5EF4-FFF2-40B4-BE49-F238E27FC236}">
                <a16:creationId xmlns:a16="http://schemas.microsoft.com/office/drawing/2014/main" id="{49067DE8-5B44-296F-06C9-E08FA447D89C}"/>
              </a:ext>
            </a:extLst>
          </p:cNvPr>
          <p:cNvSpPr txBox="1"/>
          <p:nvPr/>
        </p:nvSpPr>
        <p:spPr>
          <a:xfrm>
            <a:off x="293259" y="2264175"/>
            <a:ext cx="1401346" cy="584775"/>
          </a:xfrm>
          <a:prstGeom prst="rect">
            <a:avLst/>
          </a:prstGeom>
          <a:noFill/>
        </p:spPr>
        <p:txBody>
          <a:bodyPr wrap="none" rtlCol="0">
            <a:spAutoFit/>
          </a:bodyPr>
          <a:lstStyle/>
          <a:p>
            <a:r>
              <a:rPr lang="en-US" sz="3200" dirty="0"/>
              <a:t>60-80</a:t>
            </a:r>
            <a:endParaRPr lang="de-CH" sz="3200" dirty="0"/>
          </a:p>
        </p:txBody>
      </p:sp>
      <p:sp>
        <p:nvSpPr>
          <p:cNvPr id="16" name="TextBox 15">
            <a:extLst>
              <a:ext uri="{FF2B5EF4-FFF2-40B4-BE49-F238E27FC236}">
                <a16:creationId xmlns:a16="http://schemas.microsoft.com/office/drawing/2014/main" id="{5DBEBD77-FDDF-8C3E-F220-5C0724E3841C}"/>
              </a:ext>
            </a:extLst>
          </p:cNvPr>
          <p:cNvSpPr txBox="1"/>
          <p:nvPr/>
        </p:nvSpPr>
        <p:spPr>
          <a:xfrm>
            <a:off x="113723" y="1309135"/>
            <a:ext cx="1580882" cy="584775"/>
          </a:xfrm>
          <a:prstGeom prst="rect">
            <a:avLst/>
          </a:prstGeom>
          <a:noFill/>
        </p:spPr>
        <p:txBody>
          <a:bodyPr wrap="none" rtlCol="0">
            <a:spAutoFit/>
          </a:bodyPr>
          <a:lstStyle/>
          <a:p>
            <a:r>
              <a:rPr lang="en-US" sz="3200" dirty="0"/>
              <a:t>80-100</a:t>
            </a:r>
            <a:endParaRPr lang="de-CH" sz="3200" dirty="0"/>
          </a:p>
        </p:txBody>
      </p:sp>
      <p:pic>
        <p:nvPicPr>
          <p:cNvPr id="17" name="Content Placeholder 5" descr="A wooden crate on a white background&#10;&#10;AI-generated content may be incorrect.">
            <a:extLst>
              <a:ext uri="{FF2B5EF4-FFF2-40B4-BE49-F238E27FC236}">
                <a16:creationId xmlns:a16="http://schemas.microsoft.com/office/drawing/2014/main" id="{705B0196-0823-A396-B5D3-BA3506DA3140}"/>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1991360" y="4169047"/>
            <a:ext cx="716280" cy="589983"/>
          </a:xfrm>
          <a:prstGeom prst="rect">
            <a:avLst/>
          </a:prstGeom>
        </p:spPr>
      </p:pic>
      <p:pic>
        <p:nvPicPr>
          <p:cNvPr id="18" name="Content Placeholder 5" descr="A wooden crate on a white background&#10;&#10;AI-generated content may be incorrect.">
            <a:extLst>
              <a:ext uri="{FF2B5EF4-FFF2-40B4-BE49-F238E27FC236}">
                <a16:creationId xmlns:a16="http://schemas.microsoft.com/office/drawing/2014/main" id="{D8FE22C1-F120-700B-34A7-9ABA0152C63B}"/>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2854960" y="4169047"/>
            <a:ext cx="716280" cy="589983"/>
          </a:xfrm>
          <a:prstGeom prst="rect">
            <a:avLst/>
          </a:prstGeom>
        </p:spPr>
      </p:pic>
      <p:pic>
        <p:nvPicPr>
          <p:cNvPr id="19" name="Content Placeholder 5" descr="A wooden crate on a white background&#10;&#10;AI-generated content may be incorrect.">
            <a:extLst>
              <a:ext uri="{FF2B5EF4-FFF2-40B4-BE49-F238E27FC236}">
                <a16:creationId xmlns:a16="http://schemas.microsoft.com/office/drawing/2014/main" id="{A2A716CD-55C4-BB62-D4F3-0B3F67F9D56D}"/>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1991360" y="3214007"/>
            <a:ext cx="716280" cy="589983"/>
          </a:xfrm>
          <a:prstGeom prst="rect">
            <a:avLst/>
          </a:prstGeom>
        </p:spPr>
      </p:pic>
      <p:pic>
        <p:nvPicPr>
          <p:cNvPr id="21" name="Content Placeholder 5" descr="A wooden crate on a white background&#10;&#10;AI-generated content may be incorrect.">
            <a:extLst>
              <a:ext uri="{FF2B5EF4-FFF2-40B4-BE49-F238E27FC236}">
                <a16:creationId xmlns:a16="http://schemas.microsoft.com/office/drawing/2014/main" id="{DC849B52-91A7-F7AB-11AE-74588FF791E6}"/>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1991360" y="2258967"/>
            <a:ext cx="716280" cy="589983"/>
          </a:xfrm>
          <a:prstGeom prst="rect">
            <a:avLst/>
          </a:prstGeom>
        </p:spPr>
      </p:pic>
      <p:pic>
        <p:nvPicPr>
          <p:cNvPr id="23" name="Content Placeholder 5" descr="A wooden crate on a white background&#10;&#10;AI-generated content may be incorrect.">
            <a:extLst>
              <a:ext uri="{FF2B5EF4-FFF2-40B4-BE49-F238E27FC236}">
                <a16:creationId xmlns:a16="http://schemas.microsoft.com/office/drawing/2014/main" id="{3A8C786F-9F98-9A87-A870-63F79F764677}"/>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1991360" y="1303927"/>
            <a:ext cx="716280" cy="589983"/>
          </a:xfrm>
          <a:prstGeom prst="rect">
            <a:avLst/>
          </a:prstGeom>
        </p:spPr>
      </p:pic>
      <p:grpSp>
        <p:nvGrpSpPr>
          <p:cNvPr id="72" name="Group 71">
            <a:extLst>
              <a:ext uri="{FF2B5EF4-FFF2-40B4-BE49-F238E27FC236}">
                <a16:creationId xmlns:a16="http://schemas.microsoft.com/office/drawing/2014/main" id="{C2A3D81A-23C0-9CD3-AD4F-710BC8F3D8C2}"/>
              </a:ext>
            </a:extLst>
          </p:cNvPr>
          <p:cNvGrpSpPr/>
          <p:nvPr/>
        </p:nvGrpSpPr>
        <p:grpSpPr>
          <a:xfrm>
            <a:off x="4523786" y="1335382"/>
            <a:ext cx="1579880" cy="4378688"/>
            <a:chOff x="4523786" y="1335382"/>
            <a:chExt cx="1579880" cy="4378688"/>
          </a:xfrm>
        </p:grpSpPr>
        <p:pic>
          <p:nvPicPr>
            <p:cNvPr id="25" name="Content Placeholder 5" descr="A wooden crate on a white background&#10;&#10;AI-generated content may be incorrect.">
              <a:extLst>
                <a:ext uri="{FF2B5EF4-FFF2-40B4-BE49-F238E27FC236}">
                  <a16:creationId xmlns:a16="http://schemas.microsoft.com/office/drawing/2014/main" id="{6B5965DA-91EB-30EA-B404-EBC48F4AA4BA}"/>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4523786" y="5124087"/>
              <a:ext cx="716280" cy="589983"/>
            </a:xfrm>
            <a:prstGeom prst="rect">
              <a:avLst/>
            </a:prstGeom>
          </p:spPr>
        </p:pic>
        <p:pic>
          <p:nvPicPr>
            <p:cNvPr id="26" name="Content Placeholder 5" descr="A wooden crate on a white background&#10;&#10;AI-generated content may be incorrect.">
              <a:extLst>
                <a:ext uri="{FF2B5EF4-FFF2-40B4-BE49-F238E27FC236}">
                  <a16:creationId xmlns:a16="http://schemas.microsoft.com/office/drawing/2014/main" id="{A20D1E11-99BF-6BE0-560B-C30DC67E824D}"/>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5387386" y="5124087"/>
              <a:ext cx="716280" cy="589983"/>
            </a:xfrm>
            <a:prstGeom prst="rect">
              <a:avLst/>
            </a:prstGeom>
          </p:spPr>
        </p:pic>
        <p:pic>
          <p:nvPicPr>
            <p:cNvPr id="27" name="Content Placeholder 5" descr="A wooden crate on a white background&#10;&#10;AI-generated content may be incorrect.">
              <a:extLst>
                <a:ext uri="{FF2B5EF4-FFF2-40B4-BE49-F238E27FC236}">
                  <a16:creationId xmlns:a16="http://schemas.microsoft.com/office/drawing/2014/main" id="{37135DCE-1E66-E88F-9014-3D3696E40A3E}"/>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4523786" y="4200502"/>
              <a:ext cx="716280" cy="589983"/>
            </a:xfrm>
            <a:prstGeom prst="rect">
              <a:avLst/>
            </a:prstGeom>
          </p:spPr>
        </p:pic>
        <p:pic>
          <p:nvPicPr>
            <p:cNvPr id="28" name="Content Placeholder 5" descr="A wooden crate on a white background&#10;&#10;AI-generated content may be incorrect.">
              <a:extLst>
                <a:ext uri="{FF2B5EF4-FFF2-40B4-BE49-F238E27FC236}">
                  <a16:creationId xmlns:a16="http://schemas.microsoft.com/office/drawing/2014/main" id="{FD8E09B9-CBC8-FEAB-0388-5114D4E95EC0}"/>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5387386" y="4200502"/>
              <a:ext cx="716280" cy="589983"/>
            </a:xfrm>
            <a:prstGeom prst="rect">
              <a:avLst/>
            </a:prstGeom>
          </p:spPr>
        </p:pic>
        <p:pic>
          <p:nvPicPr>
            <p:cNvPr id="29" name="Content Placeholder 5" descr="A wooden crate on a white background&#10;&#10;AI-generated content may be incorrect.">
              <a:extLst>
                <a:ext uri="{FF2B5EF4-FFF2-40B4-BE49-F238E27FC236}">
                  <a16:creationId xmlns:a16="http://schemas.microsoft.com/office/drawing/2014/main" id="{D773202F-BC49-06B7-A56D-E9827349181D}"/>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4523786" y="3245462"/>
              <a:ext cx="716280" cy="589983"/>
            </a:xfrm>
            <a:prstGeom prst="rect">
              <a:avLst/>
            </a:prstGeom>
          </p:spPr>
        </p:pic>
        <p:pic>
          <p:nvPicPr>
            <p:cNvPr id="30" name="Content Placeholder 5" descr="A wooden crate on a white background&#10;&#10;AI-generated content may be incorrect.">
              <a:extLst>
                <a:ext uri="{FF2B5EF4-FFF2-40B4-BE49-F238E27FC236}">
                  <a16:creationId xmlns:a16="http://schemas.microsoft.com/office/drawing/2014/main" id="{0B056283-70E8-9C58-D43E-E8E814427018}"/>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5387386" y="3245462"/>
              <a:ext cx="716280" cy="589983"/>
            </a:xfrm>
            <a:prstGeom prst="rect">
              <a:avLst/>
            </a:prstGeom>
          </p:spPr>
        </p:pic>
        <p:pic>
          <p:nvPicPr>
            <p:cNvPr id="31" name="Content Placeholder 5" descr="A wooden crate on a white background&#10;&#10;AI-generated content may be incorrect.">
              <a:extLst>
                <a:ext uri="{FF2B5EF4-FFF2-40B4-BE49-F238E27FC236}">
                  <a16:creationId xmlns:a16="http://schemas.microsoft.com/office/drawing/2014/main" id="{25FAB2C3-47F3-36F6-10EC-105B28EFC503}"/>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4523786" y="2290422"/>
              <a:ext cx="716280" cy="589983"/>
            </a:xfrm>
            <a:prstGeom prst="rect">
              <a:avLst/>
            </a:prstGeom>
          </p:spPr>
        </p:pic>
        <p:pic>
          <p:nvPicPr>
            <p:cNvPr id="33" name="Content Placeholder 5" descr="A wooden crate on a white background&#10;&#10;AI-generated content may be incorrect.">
              <a:extLst>
                <a:ext uri="{FF2B5EF4-FFF2-40B4-BE49-F238E27FC236}">
                  <a16:creationId xmlns:a16="http://schemas.microsoft.com/office/drawing/2014/main" id="{16516999-944D-AD47-4019-D3436B12F165}"/>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4523786" y="1335382"/>
              <a:ext cx="716280" cy="589983"/>
            </a:xfrm>
            <a:prstGeom prst="rect">
              <a:avLst/>
            </a:prstGeom>
          </p:spPr>
        </p:pic>
      </p:grpSp>
      <p:grpSp>
        <p:nvGrpSpPr>
          <p:cNvPr id="74" name="Group 73">
            <a:extLst>
              <a:ext uri="{FF2B5EF4-FFF2-40B4-BE49-F238E27FC236}">
                <a16:creationId xmlns:a16="http://schemas.microsoft.com/office/drawing/2014/main" id="{114965E8-C5F9-BA06-9939-78C3C07F500F}"/>
              </a:ext>
            </a:extLst>
          </p:cNvPr>
          <p:cNvGrpSpPr/>
          <p:nvPr/>
        </p:nvGrpSpPr>
        <p:grpSpPr>
          <a:xfrm>
            <a:off x="7086692" y="1335382"/>
            <a:ext cx="1579880" cy="4378688"/>
            <a:chOff x="7086692" y="1335382"/>
            <a:chExt cx="1579880" cy="4378688"/>
          </a:xfrm>
        </p:grpSpPr>
        <p:pic>
          <p:nvPicPr>
            <p:cNvPr id="35" name="Content Placeholder 5" descr="A wooden crate on a white background&#10;&#10;AI-generated content may be incorrect.">
              <a:extLst>
                <a:ext uri="{FF2B5EF4-FFF2-40B4-BE49-F238E27FC236}">
                  <a16:creationId xmlns:a16="http://schemas.microsoft.com/office/drawing/2014/main" id="{95614824-C029-4985-5C8B-1F04CC9158AB}"/>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7086692" y="5124087"/>
              <a:ext cx="716280" cy="589983"/>
            </a:xfrm>
            <a:prstGeom prst="rect">
              <a:avLst/>
            </a:prstGeom>
          </p:spPr>
        </p:pic>
        <p:pic>
          <p:nvPicPr>
            <p:cNvPr id="36" name="Content Placeholder 5" descr="A wooden crate on a white background&#10;&#10;AI-generated content may be incorrect.">
              <a:extLst>
                <a:ext uri="{FF2B5EF4-FFF2-40B4-BE49-F238E27FC236}">
                  <a16:creationId xmlns:a16="http://schemas.microsoft.com/office/drawing/2014/main" id="{EA82C6CE-1741-0D06-FBC2-2686E23A2D8B}"/>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7950292" y="5124087"/>
              <a:ext cx="716280" cy="589983"/>
            </a:xfrm>
            <a:prstGeom prst="rect">
              <a:avLst/>
            </a:prstGeom>
          </p:spPr>
        </p:pic>
        <p:pic>
          <p:nvPicPr>
            <p:cNvPr id="37" name="Content Placeholder 5" descr="A wooden crate on a white background&#10;&#10;AI-generated content may be incorrect.">
              <a:extLst>
                <a:ext uri="{FF2B5EF4-FFF2-40B4-BE49-F238E27FC236}">
                  <a16:creationId xmlns:a16="http://schemas.microsoft.com/office/drawing/2014/main" id="{7BA20B31-4D0A-644B-7935-E440504CCF78}"/>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7086692" y="4200502"/>
              <a:ext cx="716280" cy="589983"/>
            </a:xfrm>
            <a:prstGeom prst="rect">
              <a:avLst/>
            </a:prstGeom>
          </p:spPr>
        </p:pic>
        <p:pic>
          <p:nvPicPr>
            <p:cNvPr id="38" name="Content Placeholder 5" descr="A wooden crate on a white background&#10;&#10;AI-generated content may be incorrect.">
              <a:extLst>
                <a:ext uri="{FF2B5EF4-FFF2-40B4-BE49-F238E27FC236}">
                  <a16:creationId xmlns:a16="http://schemas.microsoft.com/office/drawing/2014/main" id="{6DB5BC2A-57F4-D6D4-E275-B10FBA23EBB2}"/>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7950292" y="4200502"/>
              <a:ext cx="716280" cy="589983"/>
            </a:xfrm>
            <a:prstGeom prst="rect">
              <a:avLst/>
            </a:prstGeom>
          </p:spPr>
        </p:pic>
        <p:pic>
          <p:nvPicPr>
            <p:cNvPr id="39" name="Content Placeholder 5" descr="A wooden crate on a white background&#10;&#10;AI-generated content may be incorrect.">
              <a:extLst>
                <a:ext uri="{FF2B5EF4-FFF2-40B4-BE49-F238E27FC236}">
                  <a16:creationId xmlns:a16="http://schemas.microsoft.com/office/drawing/2014/main" id="{96FB3D20-C102-1ED4-11B8-0AF6EDDA5B2D}"/>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7086692" y="3245462"/>
              <a:ext cx="716280" cy="589983"/>
            </a:xfrm>
            <a:prstGeom prst="rect">
              <a:avLst/>
            </a:prstGeom>
          </p:spPr>
        </p:pic>
        <p:pic>
          <p:nvPicPr>
            <p:cNvPr id="40" name="Content Placeholder 5" descr="A wooden crate on a white background&#10;&#10;AI-generated content may be incorrect.">
              <a:extLst>
                <a:ext uri="{FF2B5EF4-FFF2-40B4-BE49-F238E27FC236}">
                  <a16:creationId xmlns:a16="http://schemas.microsoft.com/office/drawing/2014/main" id="{FFC20416-49E2-D81D-E125-BF306C0A7F0F}"/>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7950292" y="3245462"/>
              <a:ext cx="716280" cy="589983"/>
            </a:xfrm>
            <a:prstGeom prst="rect">
              <a:avLst/>
            </a:prstGeom>
          </p:spPr>
        </p:pic>
        <p:pic>
          <p:nvPicPr>
            <p:cNvPr id="41" name="Content Placeholder 5" descr="A wooden crate on a white background&#10;&#10;AI-generated content may be incorrect.">
              <a:extLst>
                <a:ext uri="{FF2B5EF4-FFF2-40B4-BE49-F238E27FC236}">
                  <a16:creationId xmlns:a16="http://schemas.microsoft.com/office/drawing/2014/main" id="{E9CE6813-8FE1-2C00-8B73-297A567E5B62}"/>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7086692" y="2290422"/>
              <a:ext cx="716280" cy="589983"/>
            </a:xfrm>
            <a:prstGeom prst="rect">
              <a:avLst/>
            </a:prstGeom>
          </p:spPr>
        </p:pic>
        <p:pic>
          <p:nvPicPr>
            <p:cNvPr id="42" name="Content Placeholder 5" descr="A wooden crate on a white background&#10;&#10;AI-generated content may be incorrect.">
              <a:extLst>
                <a:ext uri="{FF2B5EF4-FFF2-40B4-BE49-F238E27FC236}">
                  <a16:creationId xmlns:a16="http://schemas.microsoft.com/office/drawing/2014/main" id="{854958E2-5B17-A6BD-6C51-3017736C31D6}"/>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7950292" y="2290422"/>
              <a:ext cx="716280" cy="589983"/>
            </a:xfrm>
            <a:prstGeom prst="rect">
              <a:avLst/>
            </a:prstGeom>
          </p:spPr>
        </p:pic>
        <p:pic>
          <p:nvPicPr>
            <p:cNvPr id="43" name="Content Placeholder 5" descr="A wooden crate on a white background&#10;&#10;AI-generated content may be incorrect.">
              <a:extLst>
                <a:ext uri="{FF2B5EF4-FFF2-40B4-BE49-F238E27FC236}">
                  <a16:creationId xmlns:a16="http://schemas.microsoft.com/office/drawing/2014/main" id="{1C9AEC63-78B8-A856-3778-9E389AE06A28}"/>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7086692" y="1335382"/>
              <a:ext cx="716280" cy="589983"/>
            </a:xfrm>
            <a:prstGeom prst="rect">
              <a:avLst/>
            </a:prstGeom>
          </p:spPr>
        </p:pic>
      </p:grpSp>
      <p:grpSp>
        <p:nvGrpSpPr>
          <p:cNvPr id="76" name="Group 75">
            <a:extLst>
              <a:ext uri="{FF2B5EF4-FFF2-40B4-BE49-F238E27FC236}">
                <a16:creationId xmlns:a16="http://schemas.microsoft.com/office/drawing/2014/main" id="{054EFD95-BEC1-F987-E456-6ACCC654335C}"/>
              </a:ext>
            </a:extLst>
          </p:cNvPr>
          <p:cNvGrpSpPr/>
          <p:nvPr/>
        </p:nvGrpSpPr>
        <p:grpSpPr>
          <a:xfrm>
            <a:off x="9626692" y="1303927"/>
            <a:ext cx="1579880" cy="4378688"/>
            <a:chOff x="9626692" y="1303927"/>
            <a:chExt cx="1579880" cy="4378688"/>
          </a:xfrm>
        </p:grpSpPr>
        <p:pic>
          <p:nvPicPr>
            <p:cNvPr id="45" name="Content Placeholder 5" descr="A wooden crate on a white background&#10;&#10;AI-generated content may be incorrect.">
              <a:extLst>
                <a:ext uri="{FF2B5EF4-FFF2-40B4-BE49-F238E27FC236}">
                  <a16:creationId xmlns:a16="http://schemas.microsoft.com/office/drawing/2014/main" id="{B81E0D10-96FE-2851-79B3-F972D0F2D3BD}"/>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9626692" y="5092632"/>
              <a:ext cx="716280" cy="589983"/>
            </a:xfrm>
            <a:prstGeom prst="rect">
              <a:avLst/>
            </a:prstGeom>
          </p:spPr>
        </p:pic>
        <p:pic>
          <p:nvPicPr>
            <p:cNvPr id="46" name="Content Placeholder 5" descr="A wooden crate on a white background&#10;&#10;AI-generated content may be incorrect.">
              <a:extLst>
                <a:ext uri="{FF2B5EF4-FFF2-40B4-BE49-F238E27FC236}">
                  <a16:creationId xmlns:a16="http://schemas.microsoft.com/office/drawing/2014/main" id="{BA4EED80-28D0-768D-03F5-98D1B53DD22F}"/>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10490292" y="5092632"/>
              <a:ext cx="716280" cy="589983"/>
            </a:xfrm>
            <a:prstGeom prst="rect">
              <a:avLst/>
            </a:prstGeom>
          </p:spPr>
        </p:pic>
        <p:pic>
          <p:nvPicPr>
            <p:cNvPr id="47" name="Content Placeholder 5" descr="A wooden crate on a white background&#10;&#10;AI-generated content may be incorrect.">
              <a:extLst>
                <a:ext uri="{FF2B5EF4-FFF2-40B4-BE49-F238E27FC236}">
                  <a16:creationId xmlns:a16="http://schemas.microsoft.com/office/drawing/2014/main" id="{40C7EF2C-018F-CBFF-FB61-FDE022BA453A}"/>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9626692" y="4169047"/>
              <a:ext cx="716280" cy="589983"/>
            </a:xfrm>
            <a:prstGeom prst="rect">
              <a:avLst/>
            </a:prstGeom>
          </p:spPr>
        </p:pic>
        <p:pic>
          <p:nvPicPr>
            <p:cNvPr id="48" name="Content Placeholder 5" descr="A wooden crate on a white background&#10;&#10;AI-generated content may be incorrect.">
              <a:extLst>
                <a:ext uri="{FF2B5EF4-FFF2-40B4-BE49-F238E27FC236}">
                  <a16:creationId xmlns:a16="http://schemas.microsoft.com/office/drawing/2014/main" id="{B4046EFE-BBFF-D993-C6CF-5EAAFB1270AB}"/>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10490292" y="4169047"/>
              <a:ext cx="716280" cy="589983"/>
            </a:xfrm>
            <a:prstGeom prst="rect">
              <a:avLst/>
            </a:prstGeom>
          </p:spPr>
        </p:pic>
        <p:pic>
          <p:nvPicPr>
            <p:cNvPr id="49" name="Content Placeholder 5" descr="A wooden crate on a white background&#10;&#10;AI-generated content may be incorrect.">
              <a:extLst>
                <a:ext uri="{FF2B5EF4-FFF2-40B4-BE49-F238E27FC236}">
                  <a16:creationId xmlns:a16="http://schemas.microsoft.com/office/drawing/2014/main" id="{4725FE28-9257-111A-6815-02EEFBA03296}"/>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9626692" y="3214007"/>
              <a:ext cx="716280" cy="589983"/>
            </a:xfrm>
            <a:prstGeom prst="rect">
              <a:avLst/>
            </a:prstGeom>
          </p:spPr>
        </p:pic>
        <p:pic>
          <p:nvPicPr>
            <p:cNvPr id="50" name="Content Placeholder 5" descr="A wooden crate on a white background&#10;&#10;AI-generated content may be incorrect.">
              <a:extLst>
                <a:ext uri="{FF2B5EF4-FFF2-40B4-BE49-F238E27FC236}">
                  <a16:creationId xmlns:a16="http://schemas.microsoft.com/office/drawing/2014/main" id="{C3C921F7-67AE-4359-1F39-ACD5B55B305E}"/>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10490292" y="3214007"/>
              <a:ext cx="716280" cy="589983"/>
            </a:xfrm>
            <a:prstGeom prst="rect">
              <a:avLst/>
            </a:prstGeom>
          </p:spPr>
        </p:pic>
        <p:pic>
          <p:nvPicPr>
            <p:cNvPr id="51" name="Content Placeholder 5" descr="A wooden crate on a white background&#10;&#10;AI-generated content may be incorrect.">
              <a:extLst>
                <a:ext uri="{FF2B5EF4-FFF2-40B4-BE49-F238E27FC236}">
                  <a16:creationId xmlns:a16="http://schemas.microsoft.com/office/drawing/2014/main" id="{A79A7EB9-4A22-0214-B523-5A623ECA5E10}"/>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9626692" y="2258967"/>
              <a:ext cx="716280" cy="589983"/>
            </a:xfrm>
            <a:prstGeom prst="rect">
              <a:avLst/>
            </a:prstGeom>
          </p:spPr>
        </p:pic>
        <p:pic>
          <p:nvPicPr>
            <p:cNvPr id="52" name="Content Placeholder 5" descr="A wooden crate on a white background&#10;&#10;AI-generated content may be incorrect.">
              <a:extLst>
                <a:ext uri="{FF2B5EF4-FFF2-40B4-BE49-F238E27FC236}">
                  <a16:creationId xmlns:a16="http://schemas.microsoft.com/office/drawing/2014/main" id="{8707D90C-3DF5-990D-2F3F-EA546476D931}"/>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10490292" y="2258967"/>
              <a:ext cx="716280" cy="589983"/>
            </a:xfrm>
            <a:prstGeom prst="rect">
              <a:avLst/>
            </a:prstGeom>
          </p:spPr>
        </p:pic>
        <p:pic>
          <p:nvPicPr>
            <p:cNvPr id="53" name="Content Placeholder 5" descr="A wooden crate on a white background&#10;&#10;AI-generated content may be incorrect.">
              <a:extLst>
                <a:ext uri="{FF2B5EF4-FFF2-40B4-BE49-F238E27FC236}">
                  <a16:creationId xmlns:a16="http://schemas.microsoft.com/office/drawing/2014/main" id="{DCD2CADD-B61C-A33B-E02E-212E5894D7DE}"/>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9626692" y="1303927"/>
              <a:ext cx="716280" cy="589983"/>
            </a:xfrm>
            <a:prstGeom prst="rect">
              <a:avLst/>
            </a:prstGeom>
          </p:spPr>
        </p:pic>
        <p:pic>
          <p:nvPicPr>
            <p:cNvPr id="54" name="Content Placeholder 5" descr="A wooden crate on a white background&#10;&#10;AI-generated content may be incorrect.">
              <a:extLst>
                <a:ext uri="{FF2B5EF4-FFF2-40B4-BE49-F238E27FC236}">
                  <a16:creationId xmlns:a16="http://schemas.microsoft.com/office/drawing/2014/main" id="{B758B459-18EC-6140-3AAC-8F78E09BA6BD}"/>
                </a:ext>
              </a:extLst>
            </p:cNvPr>
            <p:cNvPicPr>
              <a:picLocks noChangeAspect="1"/>
            </p:cNvPicPr>
            <p:nvPr/>
          </p:nvPicPr>
          <p:blipFill>
            <a:blip r:embed="rId3">
              <a:extLst>
                <a:ext uri="{28A0092B-C50C-407E-A947-70E740481C1C}">
                  <a14:useLocalDpi xmlns:a14="http://schemas.microsoft.com/office/drawing/2010/main" val="0"/>
                </a:ext>
              </a:extLst>
            </a:blip>
            <a:srcRect l="9775" t="34019" r="7471" b="34019"/>
            <a:stretch/>
          </p:blipFill>
          <p:spPr>
            <a:xfrm>
              <a:off x="10490292" y="1303927"/>
              <a:ext cx="716280" cy="589983"/>
            </a:xfrm>
            <a:prstGeom prst="rect">
              <a:avLst/>
            </a:prstGeom>
          </p:spPr>
        </p:pic>
      </p:grpSp>
      <p:pic>
        <p:nvPicPr>
          <p:cNvPr id="56" name="Picture 55" descr="A black cross on a white background&#10;&#10;AI-generated content may be incorrect.">
            <a:extLst>
              <a:ext uri="{FF2B5EF4-FFF2-40B4-BE49-F238E27FC236}">
                <a16:creationId xmlns:a16="http://schemas.microsoft.com/office/drawing/2014/main" id="{DBFC21AB-5BAD-F2C8-B4B4-02021ABA3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4226" y="1347999"/>
            <a:ext cx="354147" cy="504848"/>
          </a:xfrm>
          <a:prstGeom prst="rect">
            <a:avLst/>
          </a:prstGeom>
        </p:spPr>
      </p:pic>
      <p:grpSp>
        <p:nvGrpSpPr>
          <p:cNvPr id="3" name="Group 2">
            <a:extLst>
              <a:ext uri="{FF2B5EF4-FFF2-40B4-BE49-F238E27FC236}">
                <a16:creationId xmlns:a16="http://schemas.microsoft.com/office/drawing/2014/main" id="{848E74D8-0332-BB94-EA31-46D736778D22}"/>
              </a:ext>
            </a:extLst>
          </p:cNvPr>
          <p:cNvGrpSpPr/>
          <p:nvPr/>
        </p:nvGrpSpPr>
        <p:grpSpPr>
          <a:xfrm>
            <a:off x="3724261" y="2085401"/>
            <a:ext cx="686981" cy="3110744"/>
            <a:chOff x="3724261" y="2085401"/>
            <a:chExt cx="686981" cy="3110744"/>
          </a:xfrm>
        </p:grpSpPr>
        <p:sp>
          <p:nvSpPr>
            <p:cNvPr id="57" name="Arrow: Right 56">
              <a:extLst>
                <a:ext uri="{FF2B5EF4-FFF2-40B4-BE49-F238E27FC236}">
                  <a16:creationId xmlns:a16="http://schemas.microsoft.com/office/drawing/2014/main" id="{DDF5A675-54A7-BF24-5207-5A46F293BD5F}"/>
                </a:ext>
              </a:extLst>
            </p:cNvPr>
            <p:cNvSpPr/>
            <p:nvPr/>
          </p:nvSpPr>
          <p:spPr>
            <a:xfrm rot="19094979">
              <a:off x="3741832" y="2085401"/>
              <a:ext cx="669409"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8" name="Arrow: Right 57">
              <a:extLst>
                <a:ext uri="{FF2B5EF4-FFF2-40B4-BE49-F238E27FC236}">
                  <a16:creationId xmlns:a16="http://schemas.microsoft.com/office/drawing/2014/main" id="{53A60B80-F3A9-457D-71C2-ABA4FF629EB9}"/>
                </a:ext>
              </a:extLst>
            </p:cNvPr>
            <p:cNvSpPr/>
            <p:nvPr/>
          </p:nvSpPr>
          <p:spPr>
            <a:xfrm rot="19094979">
              <a:off x="3741833" y="3046634"/>
              <a:ext cx="669409"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9" name="Arrow: Right 58">
              <a:extLst>
                <a:ext uri="{FF2B5EF4-FFF2-40B4-BE49-F238E27FC236}">
                  <a16:creationId xmlns:a16="http://schemas.microsoft.com/office/drawing/2014/main" id="{91FF5545-779E-380C-DD05-B175A722DF92}"/>
                </a:ext>
              </a:extLst>
            </p:cNvPr>
            <p:cNvSpPr/>
            <p:nvPr/>
          </p:nvSpPr>
          <p:spPr>
            <a:xfrm rot="19094979">
              <a:off x="3724261" y="4007865"/>
              <a:ext cx="669409"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0" name="Arrow: Right 59">
              <a:extLst>
                <a:ext uri="{FF2B5EF4-FFF2-40B4-BE49-F238E27FC236}">
                  <a16:creationId xmlns:a16="http://schemas.microsoft.com/office/drawing/2014/main" id="{6B358728-050B-9E17-044A-3B52D43FFBB5}"/>
                </a:ext>
              </a:extLst>
            </p:cNvPr>
            <p:cNvSpPr/>
            <p:nvPr/>
          </p:nvSpPr>
          <p:spPr>
            <a:xfrm rot="19094979">
              <a:off x="3736592" y="4921825"/>
              <a:ext cx="669409"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grpSp>
        <p:nvGrpSpPr>
          <p:cNvPr id="73" name="Group 72">
            <a:extLst>
              <a:ext uri="{FF2B5EF4-FFF2-40B4-BE49-F238E27FC236}">
                <a16:creationId xmlns:a16="http://schemas.microsoft.com/office/drawing/2014/main" id="{AFF3A135-2B32-E2F3-D89C-4F5C72DE388B}"/>
              </a:ext>
            </a:extLst>
          </p:cNvPr>
          <p:cNvGrpSpPr/>
          <p:nvPr/>
        </p:nvGrpSpPr>
        <p:grpSpPr>
          <a:xfrm>
            <a:off x="6263860" y="1405891"/>
            <a:ext cx="686981" cy="3848146"/>
            <a:chOff x="6263860" y="1405891"/>
            <a:chExt cx="686981" cy="3848146"/>
          </a:xfrm>
        </p:grpSpPr>
        <p:pic>
          <p:nvPicPr>
            <p:cNvPr id="61" name="Picture 60" descr="A black cross on a white background&#10;&#10;AI-generated content may be incorrect.">
              <a:extLst>
                <a:ext uri="{FF2B5EF4-FFF2-40B4-BE49-F238E27FC236}">
                  <a16:creationId xmlns:a16="http://schemas.microsoft.com/office/drawing/2014/main" id="{C84C8D19-F7DA-3EFD-163A-618E54F400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3825" y="1405891"/>
              <a:ext cx="354147" cy="504848"/>
            </a:xfrm>
            <a:prstGeom prst="rect">
              <a:avLst/>
            </a:prstGeom>
          </p:spPr>
        </p:pic>
        <p:sp>
          <p:nvSpPr>
            <p:cNvPr id="62" name="Arrow: Right 61">
              <a:extLst>
                <a:ext uri="{FF2B5EF4-FFF2-40B4-BE49-F238E27FC236}">
                  <a16:creationId xmlns:a16="http://schemas.microsoft.com/office/drawing/2014/main" id="{0D125E7C-3E5A-F650-4BCE-63A90E3707F6}"/>
                </a:ext>
              </a:extLst>
            </p:cNvPr>
            <p:cNvSpPr/>
            <p:nvPr/>
          </p:nvSpPr>
          <p:spPr>
            <a:xfrm rot="19094979">
              <a:off x="6281431" y="2143293"/>
              <a:ext cx="669409"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3" name="Arrow: Right 62">
              <a:extLst>
                <a:ext uri="{FF2B5EF4-FFF2-40B4-BE49-F238E27FC236}">
                  <a16:creationId xmlns:a16="http://schemas.microsoft.com/office/drawing/2014/main" id="{2CA6A1D5-0E17-3769-F694-C1C923E825A6}"/>
                </a:ext>
              </a:extLst>
            </p:cNvPr>
            <p:cNvSpPr/>
            <p:nvPr/>
          </p:nvSpPr>
          <p:spPr>
            <a:xfrm rot="19094979">
              <a:off x="6281432" y="3104526"/>
              <a:ext cx="669409"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4" name="Arrow: Right 63">
              <a:extLst>
                <a:ext uri="{FF2B5EF4-FFF2-40B4-BE49-F238E27FC236}">
                  <a16:creationId xmlns:a16="http://schemas.microsoft.com/office/drawing/2014/main" id="{029A144C-8B50-FCF5-2227-1D1AF6267E03}"/>
                </a:ext>
              </a:extLst>
            </p:cNvPr>
            <p:cNvSpPr/>
            <p:nvPr/>
          </p:nvSpPr>
          <p:spPr>
            <a:xfrm rot="19094979">
              <a:off x="6263860" y="4065757"/>
              <a:ext cx="669409"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5" name="Arrow: Right 64">
              <a:extLst>
                <a:ext uri="{FF2B5EF4-FFF2-40B4-BE49-F238E27FC236}">
                  <a16:creationId xmlns:a16="http://schemas.microsoft.com/office/drawing/2014/main" id="{54E55D9F-A50B-4FF5-964F-AE81B9D6BA04}"/>
                </a:ext>
              </a:extLst>
            </p:cNvPr>
            <p:cNvSpPr/>
            <p:nvPr/>
          </p:nvSpPr>
          <p:spPr>
            <a:xfrm rot="19094979">
              <a:off x="6276191" y="4979717"/>
              <a:ext cx="669409"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grpSp>
        <p:nvGrpSpPr>
          <p:cNvPr id="75" name="Group 74">
            <a:extLst>
              <a:ext uri="{FF2B5EF4-FFF2-40B4-BE49-F238E27FC236}">
                <a16:creationId xmlns:a16="http://schemas.microsoft.com/office/drawing/2014/main" id="{945701FC-97D3-005D-7C9E-4D8F20DDF31A}"/>
              </a:ext>
            </a:extLst>
          </p:cNvPr>
          <p:cNvGrpSpPr/>
          <p:nvPr/>
        </p:nvGrpSpPr>
        <p:grpSpPr>
          <a:xfrm>
            <a:off x="8784757" y="1439078"/>
            <a:ext cx="686981" cy="3848146"/>
            <a:chOff x="8784757" y="1439078"/>
            <a:chExt cx="686981" cy="3848146"/>
          </a:xfrm>
        </p:grpSpPr>
        <p:pic>
          <p:nvPicPr>
            <p:cNvPr id="66" name="Picture 65" descr="A black cross on a white background&#10;&#10;AI-generated content may be incorrect.">
              <a:extLst>
                <a:ext uri="{FF2B5EF4-FFF2-40B4-BE49-F238E27FC236}">
                  <a16:creationId xmlns:a16="http://schemas.microsoft.com/office/drawing/2014/main" id="{47B1E100-8C7A-B3F3-CE78-F9BD1F945D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4722" y="1439078"/>
              <a:ext cx="354147" cy="504848"/>
            </a:xfrm>
            <a:prstGeom prst="rect">
              <a:avLst/>
            </a:prstGeom>
          </p:spPr>
        </p:pic>
        <p:sp>
          <p:nvSpPr>
            <p:cNvPr id="67" name="Arrow: Right 66">
              <a:extLst>
                <a:ext uri="{FF2B5EF4-FFF2-40B4-BE49-F238E27FC236}">
                  <a16:creationId xmlns:a16="http://schemas.microsoft.com/office/drawing/2014/main" id="{95FEB80A-CA03-29AB-262B-5D5751655566}"/>
                </a:ext>
              </a:extLst>
            </p:cNvPr>
            <p:cNvSpPr/>
            <p:nvPr/>
          </p:nvSpPr>
          <p:spPr>
            <a:xfrm rot="19094979">
              <a:off x="8802328" y="2176480"/>
              <a:ext cx="669409"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8" name="Arrow: Right 67">
              <a:extLst>
                <a:ext uri="{FF2B5EF4-FFF2-40B4-BE49-F238E27FC236}">
                  <a16:creationId xmlns:a16="http://schemas.microsoft.com/office/drawing/2014/main" id="{BCCE23D8-BD2A-BB96-33E5-6B3321F6F3EE}"/>
                </a:ext>
              </a:extLst>
            </p:cNvPr>
            <p:cNvSpPr/>
            <p:nvPr/>
          </p:nvSpPr>
          <p:spPr>
            <a:xfrm rot="19094979">
              <a:off x="8802329" y="3137713"/>
              <a:ext cx="669409"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9" name="Arrow: Right 68">
              <a:extLst>
                <a:ext uri="{FF2B5EF4-FFF2-40B4-BE49-F238E27FC236}">
                  <a16:creationId xmlns:a16="http://schemas.microsoft.com/office/drawing/2014/main" id="{DD4B6B7C-293B-8175-2858-E4E7CB6A95E9}"/>
                </a:ext>
              </a:extLst>
            </p:cNvPr>
            <p:cNvSpPr/>
            <p:nvPr/>
          </p:nvSpPr>
          <p:spPr>
            <a:xfrm rot="19094979">
              <a:off x="8784757" y="4098944"/>
              <a:ext cx="669409"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0" name="Arrow: Right 69">
              <a:extLst>
                <a:ext uri="{FF2B5EF4-FFF2-40B4-BE49-F238E27FC236}">
                  <a16:creationId xmlns:a16="http://schemas.microsoft.com/office/drawing/2014/main" id="{6B0DE4B4-8711-F875-EE72-FA2FECF460FD}"/>
                </a:ext>
              </a:extLst>
            </p:cNvPr>
            <p:cNvSpPr/>
            <p:nvPr/>
          </p:nvSpPr>
          <p:spPr>
            <a:xfrm rot="19094979">
              <a:off x="8797088" y="5012904"/>
              <a:ext cx="669409"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75416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7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5"/>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C11B4-BB46-39B3-8346-40C1A49ACBE7}"/>
              </a:ext>
            </a:extLst>
          </p:cNvPr>
          <p:cNvSpPr>
            <a:spLocks noGrp="1"/>
          </p:cNvSpPr>
          <p:nvPr>
            <p:ph type="title"/>
          </p:nvPr>
        </p:nvSpPr>
        <p:spPr/>
        <p:txBody>
          <a:bodyPr/>
          <a:lstStyle/>
          <a:p>
            <a:r>
              <a:rPr lang="en-US" dirty="0" err="1"/>
              <a:t>Vorschau</a:t>
            </a:r>
            <a:endParaRPr lang="de-CH" dirty="0"/>
          </a:p>
        </p:txBody>
      </p:sp>
      <p:sp>
        <p:nvSpPr>
          <p:cNvPr id="3" name="Content Placeholder 2">
            <a:extLst>
              <a:ext uri="{FF2B5EF4-FFF2-40B4-BE49-F238E27FC236}">
                <a16:creationId xmlns:a16="http://schemas.microsoft.com/office/drawing/2014/main" id="{0FA41D87-B03A-A0AC-36CA-F01104E51EE5}"/>
              </a:ext>
            </a:extLst>
          </p:cNvPr>
          <p:cNvSpPr>
            <a:spLocks noGrp="1"/>
          </p:cNvSpPr>
          <p:nvPr>
            <p:ph idx="1"/>
          </p:nvPr>
        </p:nvSpPr>
        <p:spPr>
          <a:xfrm>
            <a:off x="516099" y="1093305"/>
            <a:ext cx="9836942" cy="3885095"/>
          </a:xfrm>
        </p:spPr>
        <p:txBody>
          <a:bodyPr>
            <a:normAutofit/>
          </a:bodyPr>
          <a:lstStyle/>
          <a:p>
            <a:pPr marL="0" indent="0">
              <a:buNone/>
            </a:pPr>
            <a:r>
              <a:rPr lang="en-US" dirty="0"/>
              <a:t>In </a:t>
            </a:r>
            <a:r>
              <a:rPr lang="en-US" dirty="0" err="1"/>
              <a:t>einer</a:t>
            </a:r>
            <a:r>
              <a:rPr lang="en-US" dirty="0"/>
              <a:t> der </a:t>
            </a:r>
            <a:r>
              <a:rPr lang="en-US" dirty="0" err="1"/>
              <a:t>nächsten</a:t>
            </a:r>
            <a:r>
              <a:rPr lang="en-US" dirty="0"/>
              <a:t> Soirées </a:t>
            </a:r>
            <a:r>
              <a:rPr lang="en-US" dirty="0" err="1"/>
              <a:t>geht</a:t>
            </a:r>
            <a:r>
              <a:rPr lang="en-US" dirty="0"/>
              <a:t> es </a:t>
            </a:r>
            <a:r>
              <a:rPr lang="en-US" dirty="0" err="1"/>
              <a:t>dann</a:t>
            </a:r>
            <a:r>
              <a:rPr lang="en-US" dirty="0"/>
              <a:t> um </a:t>
            </a:r>
            <a:r>
              <a:rPr lang="en-US" dirty="0" err="1"/>
              <a:t>eine</a:t>
            </a:r>
            <a:r>
              <a:rPr lang="en-US" dirty="0"/>
              <a:t> </a:t>
            </a:r>
            <a:r>
              <a:rPr lang="en-US" dirty="0" err="1"/>
              <a:t>Folgefrage</a:t>
            </a:r>
            <a:r>
              <a:rPr lang="en-US" dirty="0"/>
              <a:t>:</a:t>
            </a:r>
          </a:p>
          <a:p>
            <a:endParaRPr lang="en-US" dirty="0"/>
          </a:p>
          <a:p>
            <a:pPr marL="1238250" indent="0">
              <a:buNone/>
            </a:pPr>
            <a:r>
              <a:rPr lang="en-US" sz="2400" dirty="0">
                <a:latin typeface="Arial" panose="020B0604020202020204" pitchFamily="34" charset="0"/>
                <a:cs typeface="Arial" panose="020B0604020202020204" pitchFamily="34" charset="0"/>
              </a:rPr>
              <a:t>Was </a:t>
            </a:r>
            <a:r>
              <a:rPr lang="en-US" sz="2400" dirty="0" err="1">
                <a:latin typeface="Arial" panose="020B0604020202020204" pitchFamily="34" charset="0"/>
                <a:cs typeface="Arial" panose="020B0604020202020204" pitchFamily="34" charset="0"/>
              </a:rPr>
              <a:t>bedeutet</a:t>
            </a:r>
            <a:r>
              <a:rPr lang="en-US" sz="2400" dirty="0">
                <a:latin typeface="Arial" panose="020B0604020202020204" pitchFamily="34" charset="0"/>
                <a:cs typeface="Arial" panose="020B0604020202020204" pitchFamily="34" charset="0"/>
              </a:rPr>
              <a:t> die </a:t>
            </a:r>
            <a:r>
              <a:rPr lang="en-US" sz="2400" dirty="0" err="1">
                <a:latin typeface="Arial" panose="020B0604020202020204" pitchFamily="34" charset="0"/>
                <a:cs typeface="Arial" panose="020B0604020202020204" pitchFamily="34" charset="0"/>
              </a:rPr>
              <a:t>schrumpfende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Weltbevölkerung</a:t>
            </a:r>
            <a:r>
              <a:rPr lang="en-US" sz="2400" dirty="0">
                <a:latin typeface="Arial" panose="020B0604020202020204" pitchFamily="34" charset="0"/>
                <a:cs typeface="Arial" panose="020B0604020202020204" pitchFamily="34" charset="0"/>
              </a:rPr>
              <a:t> ab 2080 für</a:t>
            </a:r>
          </a:p>
          <a:p>
            <a:pPr marL="1524000" indent="-285750">
              <a:buFontTx/>
              <a:buChar char="-"/>
            </a:pPr>
            <a:r>
              <a:rPr lang="en-US" sz="2400" dirty="0">
                <a:latin typeface="Arial" panose="020B0604020202020204" pitchFamily="34" charset="0"/>
                <a:cs typeface="Arial" panose="020B0604020202020204" pitchFamily="34" charset="0"/>
              </a:rPr>
              <a:t>das </a:t>
            </a:r>
            <a:r>
              <a:rPr lang="en-US" sz="2400" dirty="0" err="1">
                <a:latin typeface="Arial" panose="020B0604020202020204" pitchFamily="34" charset="0"/>
                <a:cs typeface="Arial" panose="020B0604020202020204" pitchFamily="34" charset="0"/>
              </a:rPr>
              <a:t>Rheintal</a:t>
            </a:r>
            <a:r>
              <a:rPr lang="en-US" sz="2400" dirty="0">
                <a:latin typeface="Arial" panose="020B0604020202020204" pitchFamily="34" charset="0"/>
                <a:cs typeface="Arial" panose="020B0604020202020204" pitchFamily="34" charset="0"/>
              </a:rPr>
              <a:t>?</a:t>
            </a:r>
          </a:p>
          <a:p>
            <a:pPr marL="1524000" indent="-285750">
              <a:buFontTx/>
              <a:buChar char="-"/>
            </a:pPr>
            <a:r>
              <a:rPr lang="de-CH" sz="2400" dirty="0">
                <a:latin typeface="Arial" panose="020B0604020202020204" pitchFamily="34" charset="0"/>
                <a:cs typeface="Arial" panose="020B0604020202020204" pitchFamily="34" charset="0"/>
              </a:rPr>
              <a:t>die Schweiz?</a:t>
            </a:r>
          </a:p>
          <a:p>
            <a:pPr marL="1524000" indent="-285750">
              <a:buFontTx/>
              <a:buChar char="-"/>
            </a:pPr>
            <a:r>
              <a:rPr lang="de-CH" sz="2400" dirty="0">
                <a:latin typeface="Arial" panose="020B0604020202020204" pitchFamily="34" charset="0"/>
                <a:cs typeface="Arial" panose="020B0604020202020204" pitchFamily="34" charset="0"/>
              </a:rPr>
              <a:t>Europa?</a:t>
            </a:r>
          </a:p>
          <a:p>
            <a:pPr marL="1524000" indent="-285750">
              <a:buFontTx/>
              <a:buChar char="-"/>
            </a:pPr>
            <a:r>
              <a:rPr lang="de-CH" sz="2400" dirty="0">
                <a:latin typeface="Arial" panose="020B0604020202020204" pitchFamily="34" charset="0"/>
                <a:cs typeface="Arial" panose="020B0604020202020204" pitchFamily="34" charset="0"/>
              </a:rPr>
              <a:t>die Welt?</a:t>
            </a:r>
          </a:p>
        </p:txBody>
      </p:sp>
      <p:sp>
        <p:nvSpPr>
          <p:cNvPr id="4" name="Slide Number Placeholder 3">
            <a:extLst>
              <a:ext uri="{FF2B5EF4-FFF2-40B4-BE49-F238E27FC236}">
                <a16:creationId xmlns:a16="http://schemas.microsoft.com/office/drawing/2014/main" id="{72691291-3393-8EA2-5253-E4D70E7F6958}"/>
              </a:ext>
            </a:extLst>
          </p:cNvPr>
          <p:cNvSpPr>
            <a:spLocks noGrp="1"/>
          </p:cNvSpPr>
          <p:nvPr>
            <p:ph type="sldNum" sz="quarter" idx="12"/>
          </p:nvPr>
        </p:nvSpPr>
        <p:spPr/>
        <p:txBody>
          <a:bodyPr/>
          <a:lstStyle/>
          <a:p>
            <a:fld id="{5A33CB2A-1702-4C1D-9CC4-8D472D39F19E}" type="slidenum">
              <a:rPr lang="en-US" smtClean="0"/>
              <a:t>29</a:t>
            </a:fld>
            <a:endParaRPr lang="en-US"/>
          </a:p>
        </p:txBody>
      </p:sp>
      <p:sp>
        <p:nvSpPr>
          <p:cNvPr id="6" name="Speech Bubble: Rectangle with Corners Rounded 5">
            <a:extLst>
              <a:ext uri="{FF2B5EF4-FFF2-40B4-BE49-F238E27FC236}">
                <a16:creationId xmlns:a16="http://schemas.microsoft.com/office/drawing/2014/main" id="{D9ECE9FC-73A0-CC0C-DE6B-2A8FC4732D25}"/>
              </a:ext>
            </a:extLst>
          </p:cNvPr>
          <p:cNvSpPr/>
          <p:nvPr/>
        </p:nvSpPr>
        <p:spPr>
          <a:xfrm>
            <a:off x="8036560" y="3708400"/>
            <a:ext cx="2946400" cy="2164080"/>
          </a:xfrm>
          <a:prstGeom prst="wedgeRoundRectCallout">
            <a:avLst>
              <a:gd name="adj1" fmla="val -98074"/>
              <a:gd name="adj2" fmla="val 99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Eines </a:t>
            </a:r>
            <a:r>
              <a:rPr lang="en-US" sz="2000" dirty="0" err="1"/>
              <a:t>ist</a:t>
            </a:r>
            <a:r>
              <a:rPr lang="en-US" sz="2000" dirty="0"/>
              <a:t> </a:t>
            </a:r>
            <a:r>
              <a:rPr lang="en-US" sz="2000" dirty="0" err="1"/>
              <a:t>klar</a:t>
            </a:r>
            <a:r>
              <a:rPr lang="en-US" sz="2000" dirty="0"/>
              <a:t>: </a:t>
            </a:r>
            <a:br>
              <a:rPr lang="en-US" sz="2000" dirty="0"/>
            </a:br>
            <a:r>
              <a:rPr lang="en-US" sz="2000" dirty="0"/>
              <a:t>Es </a:t>
            </a:r>
            <a:r>
              <a:rPr lang="en-US" sz="2000" dirty="0" err="1"/>
              <a:t>ist</a:t>
            </a:r>
            <a:r>
              <a:rPr lang="en-US" sz="2000" dirty="0"/>
              <a:t> </a:t>
            </a:r>
            <a:r>
              <a:rPr lang="en-US" sz="2000" dirty="0" err="1"/>
              <a:t>sicher</a:t>
            </a:r>
            <a:r>
              <a:rPr lang="en-US" sz="2000" dirty="0"/>
              <a:t> </a:t>
            </a:r>
            <a:r>
              <a:rPr lang="en-US" sz="2000" dirty="0" err="1"/>
              <a:t>nicht</a:t>
            </a:r>
            <a:r>
              <a:rPr lang="en-US" sz="2000" dirty="0"/>
              <a:t> </a:t>
            </a:r>
            <a:br>
              <a:rPr lang="en-US" sz="2000" dirty="0"/>
            </a:br>
            <a:r>
              <a:rPr lang="en-US" sz="2000" dirty="0"/>
              <a:t>“drill baby drill” </a:t>
            </a:r>
            <a:r>
              <a:rPr lang="en-US" sz="2000" dirty="0" err="1"/>
              <a:t>sondern</a:t>
            </a:r>
            <a:r>
              <a:rPr lang="en-US" sz="2000" dirty="0"/>
              <a:t> </a:t>
            </a:r>
            <a:br>
              <a:rPr lang="en-US" sz="2000" dirty="0"/>
            </a:br>
            <a:r>
              <a:rPr lang="en-US" sz="2000" dirty="0"/>
              <a:t>“learn baby learn”!</a:t>
            </a:r>
            <a:endParaRPr lang="de-CH" sz="2000" dirty="0"/>
          </a:p>
        </p:txBody>
      </p:sp>
    </p:spTree>
    <p:extLst>
      <p:ext uri="{BB962C8B-B14F-4D97-AF65-F5344CB8AC3E}">
        <p14:creationId xmlns:p14="http://schemas.microsoft.com/office/powerpoint/2010/main" val="209238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56129A6-A167-73A8-D2B0-32A6082EB578}"/>
              </a:ext>
            </a:extLst>
          </p:cNvPr>
          <p:cNvSpPr/>
          <p:nvPr/>
        </p:nvSpPr>
        <p:spPr>
          <a:xfrm>
            <a:off x="1543094" y="978876"/>
            <a:ext cx="1800000" cy="252000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400" dirty="0" err="1">
                <a:solidFill>
                  <a:sysClr val="windowText" lastClr="000000"/>
                </a:solidFill>
              </a:rPr>
              <a:t>Bilder</a:t>
            </a:r>
            <a:endParaRPr lang="de-CH" dirty="0">
              <a:solidFill>
                <a:sysClr val="windowText" lastClr="000000"/>
              </a:solidFill>
            </a:endParaRPr>
          </a:p>
        </p:txBody>
      </p:sp>
      <p:sp>
        <p:nvSpPr>
          <p:cNvPr id="8" name="Title 7">
            <a:extLst>
              <a:ext uri="{FF2B5EF4-FFF2-40B4-BE49-F238E27FC236}">
                <a16:creationId xmlns:a16="http://schemas.microsoft.com/office/drawing/2014/main" id="{65FBAED9-2294-2622-2174-636DDDE14C61}"/>
              </a:ext>
            </a:extLst>
          </p:cNvPr>
          <p:cNvSpPr>
            <a:spLocks noGrp="1"/>
          </p:cNvSpPr>
          <p:nvPr>
            <p:ph type="title"/>
          </p:nvPr>
        </p:nvSpPr>
        <p:spPr/>
        <p:txBody>
          <a:bodyPr/>
          <a:lstStyle/>
          <a:p>
            <a:endParaRPr lang="de-CH" dirty="0"/>
          </a:p>
        </p:txBody>
      </p:sp>
      <p:pic>
        <p:nvPicPr>
          <p:cNvPr id="11" name="Content Placeholder 10" descr="A planet earth with continents and continents&#10;&#10;Description automatically generated with medium confidence">
            <a:extLst>
              <a:ext uri="{FF2B5EF4-FFF2-40B4-BE49-F238E27FC236}">
                <a16:creationId xmlns:a16="http://schemas.microsoft.com/office/drawing/2014/main" id="{C0E5FD7F-FFFF-92BA-965B-29B231E2C78F}"/>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7339"/>
          <a:stretch/>
        </p:blipFill>
        <p:spPr>
          <a:xfrm>
            <a:off x="3903726" y="1093788"/>
            <a:ext cx="4384548" cy="4836624"/>
          </a:xfrm>
        </p:spPr>
      </p:pic>
      <p:sp>
        <p:nvSpPr>
          <p:cNvPr id="7" name="Slide Number Placeholder 6">
            <a:extLst>
              <a:ext uri="{FF2B5EF4-FFF2-40B4-BE49-F238E27FC236}">
                <a16:creationId xmlns:a16="http://schemas.microsoft.com/office/drawing/2014/main" id="{76C28B5D-F65E-4EDA-654C-E54325F47FFB}"/>
              </a:ext>
            </a:extLst>
          </p:cNvPr>
          <p:cNvSpPr>
            <a:spLocks noGrp="1"/>
          </p:cNvSpPr>
          <p:nvPr>
            <p:ph type="sldNum" sz="quarter" idx="12"/>
          </p:nvPr>
        </p:nvSpPr>
        <p:spPr/>
        <p:txBody>
          <a:bodyPr/>
          <a:lstStyle/>
          <a:p>
            <a:fld id="{5A33CB2A-1702-4C1D-9CC4-8D472D39F19E}" type="slidenum">
              <a:rPr lang="en-US" smtClean="0"/>
              <a:t>3</a:t>
            </a:fld>
            <a:endParaRPr lang="en-US"/>
          </a:p>
        </p:txBody>
      </p:sp>
      <p:sp>
        <p:nvSpPr>
          <p:cNvPr id="12" name="Rectangle 11">
            <a:extLst>
              <a:ext uri="{FF2B5EF4-FFF2-40B4-BE49-F238E27FC236}">
                <a16:creationId xmlns:a16="http://schemas.microsoft.com/office/drawing/2014/main" id="{C5DB5E7E-718C-B27A-3FC1-7C7CB8FB8A42}"/>
              </a:ext>
            </a:extLst>
          </p:cNvPr>
          <p:cNvSpPr/>
          <p:nvPr/>
        </p:nvSpPr>
        <p:spPr>
          <a:xfrm>
            <a:off x="4811369" y="2069122"/>
            <a:ext cx="2675282" cy="252000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400" b="1" dirty="0">
                <a:solidFill>
                  <a:sysClr val="windowText" lastClr="000000"/>
                </a:solidFill>
              </a:rPr>
              <a:t>Texte</a:t>
            </a:r>
            <a:endParaRPr lang="de-CH" b="1" dirty="0">
              <a:solidFill>
                <a:sysClr val="windowText" lastClr="000000"/>
              </a:solidFill>
            </a:endParaRPr>
          </a:p>
        </p:txBody>
      </p:sp>
      <p:pic>
        <p:nvPicPr>
          <p:cNvPr id="14" name="Picture 13" descr="A framed picture of a child with a pearl earring&#10;&#10;Description automatically generated">
            <a:extLst>
              <a:ext uri="{FF2B5EF4-FFF2-40B4-BE49-F238E27FC236}">
                <a16:creationId xmlns:a16="http://schemas.microsoft.com/office/drawing/2014/main" id="{D84F61C8-16D2-54B6-D9E8-A1137E848396}"/>
              </a:ext>
            </a:extLst>
          </p:cNvPr>
          <p:cNvPicPr>
            <a:picLocks noChangeAspect="1"/>
          </p:cNvPicPr>
          <p:nvPr/>
        </p:nvPicPr>
        <p:blipFill rotWithShape="1">
          <a:blip r:embed="rId4">
            <a:extLst>
              <a:ext uri="{28A0092B-C50C-407E-A947-70E740481C1C}">
                <a14:useLocalDpi xmlns:a14="http://schemas.microsoft.com/office/drawing/2010/main" val="0"/>
              </a:ext>
            </a:extLst>
          </a:blip>
          <a:srcRect t="2051" r="23601" b="2693"/>
          <a:stretch/>
        </p:blipFill>
        <p:spPr>
          <a:xfrm>
            <a:off x="1788189" y="1159771"/>
            <a:ext cx="1309809" cy="1740877"/>
          </a:xfrm>
          <a:prstGeom prst="rect">
            <a:avLst/>
          </a:prstGeom>
        </p:spPr>
      </p:pic>
      <p:pic>
        <p:nvPicPr>
          <p:cNvPr id="19" name="Picture 18" descr="A red circle with a cross&#10;&#10;Description automatically generated">
            <a:extLst>
              <a:ext uri="{FF2B5EF4-FFF2-40B4-BE49-F238E27FC236}">
                <a16:creationId xmlns:a16="http://schemas.microsoft.com/office/drawing/2014/main" id="{9D989B45-5694-B7A0-1896-5FA92DF825B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43093" y="1097571"/>
            <a:ext cx="1800000" cy="1823365"/>
          </a:xfrm>
          <a:prstGeom prst="rect">
            <a:avLst/>
          </a:prstGeom>
        </p:spPr>
      </p:pic>
      <p:sp>
        <p:nvSpPr>
          <p:cNvPr id="20" name="Rectangle 19">
            <a:extLst>
              <a:ext uri="{FF2B5EF4-FFF2-40B4-BE49-F238E27FC236}">
                <a16:creationId xmlns:a16="http://schemas.microsoft.com/office/drawing/2014/main" id="{1064F5C9-D451-FBC0-668A-D18D0670FA45}"/>
              </a:ext>
            </a:extLst>
          </p:cNvPr>
          <p:cNvSpPr/>
          <p:nvPr/>
        </p:nvSpPr>
        <p:spPr>
          <a:xfrm>
            <a:off x="8848906" y="1007867"/>
            <a:ext cx="1800000" cy="252000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400" dirty="0">
                <a:solidFill>
                  <a:sysClr val="windowText" lastClr="000000"/>
                </a:solidFill>
              </a:rPr>
              <a:t>Audio</a:t>
            </a:r>
            <a:endParaRPr lang="de-CH" dirty="0">
              <a:solidFill>
                <a:sysClr val="windowText" lastClr="000000"/>
              </a:solidFill>
            </a:endParaRPr>
          </a:p>
        </p:txBody>
      </p:sp>
      <p:sp>
        <p:nvSpPr>
          <p:cNvPr id="21" name="Rectangle 20">
            <a:extLst>
              <a:ext uri="{FF2B5EF4-FFF2-40B4-BE49-F238E27FC236}">
                <a16:creationId xmlns:a16="http://schemas.microsoft.com/office/drawing/2014/main" id="{EF1DE94E-8CCB-FE65-12E4-CD7F9D968D53}"/>
              </a:ext>
            </a:extLst>
          </p:cNvPr>
          <p:cNvSpPr/>
          <p:nvPr/>
        </p:nvSpPr>
        <p:spPr>
          <a:xfrm>
            <a:off x="8288274" y="3905249"/>
            <a:ext cx="1800000" cy="252000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400" dirty="0">
                <a:solidFill>
                  <a:sysClr val="windowText" lastClr="000000"/>
                </a:solidFill>
              </a:rPr>
              <a:t>Video</a:t>
            </a:r>
            <a:endParaRPr lang="de-CH" dirty="0">
              <a:solidFill>
                <a:sysClr val="windowText" lastClr="000000"/>
              </a:solidFill>
            </a:endParaRPr>
          </a:p>
        </p:txBody>
      </p:sp>
      <p:pic>
        <p:nvPicPr>
          <p:cNvPr id="23" name="Picture 22" descr="A black and white clapper board&#10;&#10;Description automatically generated">
            <a:extLst>
              <a:ext uri="{FF2B5EF4-FFF2-40B4-BE49-F238E27FC236}">
                <a16:creationId xmlns:a16="http://schemas.microsoft.com/office/drawing/2014/main" id="{73131703-3218-1BF9-13B0-791BC94C4F8F}"/>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607" t="5488" b="10204"/>
          <a:stretch/>
        </p:blipFill>
        <p:spPr>
          <a:xfrm>
            <a:off x="8357424" y="4101410"/>
            <a:ext cx="1662350" cy="1516876"/>
          </a:xfrm>
          <a:prstGeom prst="rect">
            <a:avLst/>
          </a:prstGeom>
        </p:spPr>
      </p:pic>
      <p:pic>
        <p:nvPicPr>
          <p:cNvPr id="24" name="Picture 23" descr="A red circle with a cross&#10;&#10;Description automatically generated">
            <a:extLst>
              <a:ext uri="{FF2B5EF4-FFF2-40B4-BE49-F238E27FC236}">
                <a16:creationId xmlns:a16="http://schemas.microsoft.com/office/drawing/2014/main" id="{F245A1BC-1236-DCFA-C42A-E224A04E6E8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96403" y="3904419"/>
            <a:ext cx="1800000" cy="1823365"/>
          </a:xfrm>
          <a:prstGeom prst="rect">
            <a:avLst/>
          </a:prstGeom>
        </p:spPr>
      </p:pic>
      <p:pic>
        <p:nvPicPr>
          <p:cNvPr id="26" name="Picture 25" descr="A person's face with a sound wave&#10;&#10;Description automatically generated">
            <a:extLst>
              <a:ext uri="{FF2B5EF4-FFF2-40B4-BE49-F238E27FC236}">
                <a16:creationId xmlns:a16="http://schemas.microsoft.com/office/drawing/2014/main" id="{FE0F4A65-4270-01AE-70F7-E2F2CF0E43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1729" y="1326450"/>
            <a:ext cx="1456236" cy="1092177"/>
          </a:xfrm>
          <a:prstGeom prst="rect">
            <a:avLst/>
          </a:prstGeom>
        </p:spPr>
      </p:pic>
      <p:pic>
        <p:nvPicPr>
          <p:cNvPr id="27" name="Picture 26" descr="A red circle with a cross&#10;&#10;Description automatically generated">
            <a:extLst>
              <a:ext uri="{FF2B5EF4-FFF2-40B4-BE49-F238E27FC236}">
                <a16:creationId xmlns:a16="http://schemas.microsoft.com/office/drawing/2014/main" id="{89D0E4FE-D161-B597-0742-85A4F46909E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48906" y="1035090"/>
            <a:ext cx="1800000" cy="1823365"/>
          </a:xfrm>
          <a:prstGeom prst="rect">
            <a:avLst/>
          </a:prstGeom>
        </p:spPr>
      </p:pic>
      <p:pic>
        <p:nvPicPr>
          <p:cNvPr id="33" name="Picture 32">
            <a:extLst>
              <a:ext uri="{FF2B5EF4-FFF2-40B4-BE49-F238E27FC236}">
                <a16:creationId xmlns:a16="http://schemas.microsoft.com/office/drawing/2014/main" id="{46D9E18A-9BF8-45DB-116E-B788377ECC4B}"/>
              </a:ext>
            </a:extLst>
          </p:cNvPr>
          <p:cNvPicPr>
            <a:picLocks noChangeAspect="1"/>
          </p:cNvPicPr>
          <p:nvPr/>
        </p:nvPicPr>
        <p:blipFill>
          <a:blip r:embed="rId8">
            <a:clrChange>
              <a:clrFrom>
                <a:srgbClr val="C0C0C0"/>
              </a:clrFrom>
              <a:clrTo>
                <a:srgbClr val="C0C0C0">
                  <a:alpha val="0"/>
                </a:srgbClr>
              </a:clrTo>
            </a:clrChange>
          </a:blip>
          <a:stretch>
            <a:fillRect/>
          </a:stretch>
        </p:blipFill>
        <p:spPr>
          <a:xfrm>
            <a:off x="4787313" y="2140180"/>
            <a:ext cx="2901560" cy="2010367"/>
          </a:xfrm>
          <a:prstGeom prst="rect">
            <a:avLst/>
          </a:prstGeom>
        </p:spPr>
      </p:pic>
      <p:sp>
        <p:nvSpPr>
          <p:cNvPr id="34" name="Rectangle 33">
            <a:extLst>
              <a:ext uri="{FF2B5EF4-FFF2-40B4-BE49-F238E27FC236}">
                <a16:creationId xmlns:a16="http://schemas.microsoft.com/office/drawing/2014/main" id="{6FC5CD89-7AFE-4B3D-E2CC-50F7675F70BC}"/>
              </a:ext>
            </a:extLst>
          </p:cNvPr>
          <p:cNvSpPr/>
          <p:nvPr/>
        </p:nvSpPr>
        <p:spPr>
          <a:xfrm>
            <a:off x="2095277" y="3905249"/>
            <a:ext cx="1800000" cy="252000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400" dirty="0" err="1">
                <a:solidFill>
                  <a:sysClr val="windowText" lastClr="000000"/>
                </a:solidFill>
              </a:rPr>
              <a:t>Bedrohung</a:t>
            </a:r>
            <a:endParaRPr lang="de-CH" dirty="0">
              <a:solidFill>
                <a:sysClr val="windowText" lastClr="000000"/>
              </a:solidFill>
            </a:endParaRPr>
          </a:p>
        </p:txBody>
      </p:sp>
      <p:pic>
        <p:nvPicPr>
          <p:cNvPr id="38" name="Picture 37" descr="A person holding an object&#10;&#10;Description automatically generated">
            <a:extLst>
              <a:ext uri="{FF2B5EF4-FFF2-40B4-BE49-F238E27FC236}">
                <a16:creationId xmlns:a16="http://schemas.microsoft.com/office/drawing/2014/main" id="{8D889887-1DD9-5362-C7EF-5E4E85D2729E}"/>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b="12014"/>
          <a:stretch/>
        </p:blipFill>
        <p:spPr>
          <a:xfrm>
            <a:off x="2534718" y="4014096"/>
            <a:ext cx="1069308" cy="1511869"/>
          </a:xfrm>
          <a:prstGeom prst="rect">
            <a:avLst/>
          </a:prstGeom>
        </p:spPr>
      </p:pic>
      <p:pic>
        <p:nvPicPr>
          <p:cNvPr id="36" name="Picture 35" descr="A red circle with a cross&#10;&#10;Description automatically generated">
            <a:extLst>
              <a:ext uri="{FF2B5EF4-FFF2-40B4-BE49-F238E27FC236}">
                <a16:creationId xmlns:a16="http://schemas.microsoft.com/office/drawing/2014/main" id="{A7B925E5-53D9-5476-76BD-4630855AA93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3726" y="3948165"/>
            <a:ext cx="1800000" cy="1823365"/>
          </a:xfrm>
          <a:prstGeom prst="rect">
            <a:avLst/>
          </a:prstGeom>
        </p:spPr>
      </p:pic>
    </p:spTree>
    <p:extLst>
      <p:ext uri="{BB962C8B-B14F-4D97-AF65-F5344CB8AC3E}">
        <p14:creationId xmlns:p14="http://schemas.microsoft.com/office/powerpoint/2010/main" val="2767342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yellow and black street signs&#10;&#10;AI-generated content may be incorrect.">
            <a:extLst>
              <a:ext uri="{FF2B5EF4-FFF2-40B4-BE49-F238E27FC236}">
                <a16:creationId xmlns:a16="http://schemas.microsoft.com/office/drawing/2014/main" id="{5B62380A-6FA4-E2E3-80D4-08D82D151F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0810" y="640080"/>
            <a:ext cx="9434286" cy="5283200"/>
          </a:xfrm>
        </p:spPr>
      </p:pic>
      <p:sp>
        <p:nvSpPr>
          <p:cNvPr id="2" name="Title 1">
            <a:extLst>
              <a:ext uri="{FF2B5EF4-FFF2-40B4-BE49-F238E27FC236}">
                <a16:creationId xmlns:a16="http://schemas.microsoft.com/office/drawing/2014/main" id="{673DEB24-6DBF-0B5D-AFE1-6909E3CC2347}"/>
              </a:ext>
            </a:extLst>
          </p:cNvPr>
          <p:cNvSpPr>
            <a:spLocks noGrp="1"/>
          </p:cNvSpPr>
          <p:nvPr>
            <p:ph type="title"/>
          </p:nvPr>
        </p:nvSpPr>
        <p:spPr/>
        <p:txBody>
          <a:bodyPr/>
          <a:lstStyle/>
          <a:p>
            <a:endParaRPr lang="de-CH"/>
          </a:p>
        </p:txBody>
      </p:sp>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7263863" y="6034208"/>
            <a:ext cx="4420579" cy="63558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en-US" dirty="0" err="1"/>
              <a:t>Zölle</a:t>
            </a:r>
            <a:endParaRPr lang="de-CH" dirty="0"/>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8731187" y="3869205"/>
            <a:ext cx="3018903"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200" dirty="0" err="1"/>
              <a:t>Wer</a:t>
            </a:r>
            <a:r>
              <a:rPr lang="en-US" sz="3200" dirty="0"/>
              <a:t> </a:t>
            </a:r>
            <a:r>
              <a:rPr lang="en-US" sz="3200" dirty="0" err="1"/>
              <a:t>zahlt</a:t>
            </a:r>
            <a:r>
              <a:rPr lang="en-US" sz="3200" dirty="0"/>
              <a:t> </a:t>
            </a:r>
            <a:br>
              <a:rPr lang="en-US" sz="3200" dirty="0"/>
            </a:br>
            <a:r>
              <a:rPr lang="en-US" sz="3200" dirty="0"/>
              <a:t>am Ende?</a:t>
            </a:r>
          </a:p>
        </p:txBody>
      </p:sp>
    </p:spTree>
    <p:extLst>
      <p:ext uri="{BB962C8B-B14F-4D97-AF65-F5344CB8AC3E}">
        <p14:creationId xmlns:p14="http://schemas.microsoft.com/office/powerpoint/2010/main" val="3986662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4DD5-747D-2899-6031-E263212CC567}"/>
              </a:ext>
            </a:extLst>
          </p:cNvPr>
          <p:cNvSpPr>
            <a:spLocks noGrp="1"/>
          </p:cNvSpPr>
          <p:nvPr>
            <p:ph type="title"/>
          </p:nvPr>
        </p:nvSpPr>
        <p:spPr/>
        <p:txBody>
          <a:bodyPr/>
          <a:lstStyle/>
          <a:p>
            <a:r>
              <a:rPr lang="en-US" dirty="0" err="1"/>
              <a:t>Warum</a:t>
            </a:r>
            <a:r>
              <a:rPr lang="en-US" dirty="0"/>
              <a:t> </a:t>
            </a:r>
            <a:r>
              <a:rPr lang="en-US" dirty="0" err="1"/>
              <a:t>kauft</a:t>
            </a:r>
            <a:r>
              <a:rPr lang="en-US" dirty="0"/>
              <a:t> man im Ausland?</a:t>
            </a:r>
            <a:endParaRPr lang="de-CH" dirty="0"/>
          </a:p>
        </p:txBody>
      </p:sp>
      <p:sp>
        <p:nvSpPr>
          <p:cNvPr id="3" name="Content Placeholder 2">
            <a:extLst>
              <a:ext uri="{FF2B5EF4-FFF2-40B4-BE49-F238E27FC236}">
                <a16:creationId xmlns:a16="http://schemas.microsoft.com/office/drawing/2014/main" id="{421506CC-E04B-1DEE-F31A-CBCCDBC5F9BE}"/>
              </a:ext>
            </a:extLst>
          </p:cNvPr>
          <p:cNvSpPr>
            <a:spLocks noGrp="1"/>
          </p:cNvSpPr>
          <p:nvPr>
            <p:ph idx="1"/>
          </p:nvPr>
        </p:nvSpPr>
        <p:spPr>
          <a:xfrm>
            <a:off x="516098" y="1093305"/>
            <a:ext cx="7071947" cy="5220684"/>
          </a:xfrm>
        </p:spPr>
        <p:txBody>
          <a:bodyPr/>
          <a:lstStyle/>
          <a:p>
            <a:pPr marL="285750" indent="-285750">
              <a:buFontTx/>
              <a:buChar char="-"/>
            </a:pPr>
            <a:endParaRPr lang="de-CH" noProof="0"/>
          </a:p>
          <a:p>
            <a:pPr marL="285750" indent="-285750">
              <a:buFontTx/>
              <a:buChar char="-"/>
            </a:pPr>
            <a:r>
              <a:rPr lang="de-CH" noProof="0" dirty="0"/>
              <a:t>Billiger </a:t>
            </a:r>
            <a:br>
              <a:rPr lang="de-CH" noProof="0" dirty="0"/>
            </a:br>
            <a:r>
              <a:rPr lang="de-CH" noProof="0" dirty="0"/>
              <a:t>Bei  Gleicher Qualität, gleichem Produkt</a:t>
            </a:r>
            <a:br>
              <a:rPr lang="de-CH" noProof="0" dirty="0"/>
            </a:br>
            <a:endParaRPr lang="de-CH" noProof="0" dirty="0"/>
          </a:p>
          <a:p>
            <a:pPr marL="285750" indent="-285750">
              <a:buFontTx/>
              <a:buChar char="-"/>
            </a:pPr>
            <a:r>
              <a:rPr lang="de-CH" noProof="0" dirty="0"/>
              <a:t>Besser</a:t>
            </a:r>
            <a:br>
              <a:rPr lang="de-CH" noProof="0" dirty="0"/>
            </a:br>
            <a:r>
              <a:rPr lang="de-CH" noProof="0" dirty="0"/>
              <a:t>Höhere Qualität als man im Inland für einen Preis erhält</a:t>
            </a:r>
            <a:br>
              <a:rPr lang="de-CH" noProof="0" dirty="0"/>
            </a:br>
            <a:endParaRPr lang="de-CH" noProof="0" dirty="0"/>
          </a:p>
          <a:p>
            <a:pPr marL="285750" indent="-285750">
              <a:buFontTx/>
              <a:buChar char="-"/>
            </a:pPr>
            <a:r>
              <a:rPr lang="de-CH" noProof="0" dirty="0"/>
              <a:t>Grössere Auswahl / Exklusivität</a:t>
            </a:r>
            <a:br>
              <a:rPr lang="de-CH" noProof="0" dirty="0"/>
            </a:br>
            <a:r>
              <a:rPr lang="de-CH" noProof="0" dirty="0"/>
              <a:t>Schweizer Schoggi, japanische Kameras, französische Mode</a:t>
            </a:r>
            <a:br>
              <a:rPr lang="de-CH" noProof="0" dirty="0"/>
            </a:br>
            <a:endParaRPr lang="de-CH" noProof="0" dirty="0"/>
          </a:p>
          <a:p>
            <a:pPr marL="285750" indent="-285750">
              <a:buFontTx/>
              <a:buChar char="-"/>
            </a:pPr>
            <a:r>
              <a:rPr lang="de-CH" noProof="0" dirty="0"/>
              <a:t>Monopol</a:t>
            </a:r>
            <a:br>
              <a:rPr lang="de-CH" noProof="0" dirty="0"/>
            </a:br>
            <a:r>
              <a:rPr lang="de-CH" noProof="0" dirty="0"/>
              <a:t>Bestimmte Bodenschätze, Lebensmittel oder Technologien sind nur im Ausland erhältlich</a:t>
            </a:r>
          </a:p>
        </p:txBody>
      </p:sp>
      <p:sp>
        <p:nvSpPr>
          <p:cNvPr id="4" name="Slide Number Placeholder 3">
            <a:extLst>
              <a:ext uri="{FF2B5EF4-FFF2-40B4-BE49-F238E27FC236}">
                <a16:creationId xmlns:a16="http://schemas.microsoft.com/office/drawing/2014/main" id="{06287722-A977-E743-9291-B749B535123D}"/>
              </a:ext>
            </a:extLst>
          </p:cNvPr>
          <p:cNvSpPr>
            <a:spLocks noGrp="1"/>
          </p:cNvSpPr>
          <p:nvPr>
            <p:ph type="sldNum" sz="quarter" idx="12"/>
          </p:nvPr>
        </p:nvSpPr>
        <p:spPr/>
        <p:txBody>
          <a:bodyPr/>
          <a:lstStyle/>
          <a:p>
            <a:fld id="{5A33CB2A-1702-4C1D-9CC4-8D472D39F19E}" type="slidenum">
              <a:rPr lang="en-US" smtClean="0"/>
              <a:t>31</a:t>
            </a:fld>
            <a:endParaRPr lang="en-US"/>
          </a:p>
        </p:txBody>
      </p:sp>
      <p:pic>
        <p:nvPicPr>
          <p:cNvPr id="6" name="Picture 5">
            <a:extLst>
              <a:ext uri="{FF2B5EF4-FFF2-40B4-BE49-F238E27FC236}">
                <a16:creationId xmlns:a16="http://schemas.microsoft.com/office/drawing/2014/main" id="{DC917432-C764-C50B-906E-2881DCC2B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9569" y="1329280"/>
            <a:ext cx="2309900" cy="1524534"/>
          </a:xfrm>
          <a:prstGeom prst="rect">
            <a:avLst/>
          </a:prstGeom>
        </p:spPr>
      </p:pic>
      <p:pic>
        <p:nvPicPr>
          <p:cNvPr id="8" name="Picture 7">
            <a:extLst>
              <a:ext uri="{FF2B5EF4-FFF2-40B4-BE49-F238E27FC236}">
                <a16:creationId xmlns:a16="http://schemas.microsoft.com/office/drawing/2014/main" id="{4F05B94E-64F3-98CE-AD3B-5455A78A990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80517" y="1977268"/>
            <a:ext cx="2369574" cy="2369574"/>
          </a:xfrm>
          <a:prstGeom prst="rect">
            <a:avLst/>
          </a:prstGeom>
        </p:spPr>
      </p:pic>
      <p:pic>
        <p:nvPicPr>
          <p:cNvPr id="10" name="Picture 9">
            <a:extLst>
              <a:ext uri="{FF2B5EF4-FFF2-40B4-BE49-F238E27FC236}">
                <a16:creationId xmlns:a16="http://schemas.microsoft.com/office/drawing/2014/main" id="{749F9CE1-2FCE-17F2-421D-6967EF1D34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9569" y="3492673"/>
            <a:ext cx="2242431" cy="1613475"/>
          </a:xfrm>
          <a:prstGeom prst="rect">
            <a:avLst/>
          </a:prstGeom>
        </p:spPr>
      </p:pic>
      <p:pic>
        <p:nvPicPr>
          <p:cNvPr id="14" name="Picture 13">
            <a:extLst>
              <a:ext uri="{FF2B5EF4-FFF2-40B4-BE49-F238E27FC236}">
                <a16:creationId xmlns:a16="http://schemas.microsoft.com/office/drawing/2014/main" id="{7AE07DB1-3015-8470-B6C9-E9FD3D468D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6071" y="4599520"/>
            <a:ext cx="2743200" cy="1666875"/>
          </a:xfrm>
          <a:prstGeom prst="rect">
            <a:avLst/>
          </a:prstGeom>
        </p:spPr>
      </p:pic>
    </p:spTree>
    <p:extLst>
      <p:ext uri="{BB962C8B-B14F-4D97-AF65-F5344CB8AC3E}">
        <p14:creationId xmlns:p14="http://schemas.microsoft.com/office/powerpoint/2010/main" val="4240052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8F3AC990-5D91-F46D-FDBE-AE418228D05D}"/>
              </a:ext>
            </a:extLst>
          </p:cNvPr>
          <p:cNvSpPr/>
          <p:nvPr/>
        </p:nvSpPr>
        <p:spPr>
          <a:xfrm>
            <a:off x="169606" y="1143000"/>
            <a:ext cx="3701846" cy="5247008"/>
          </a:xfrm>
          <a:prstGeom prst="flowChartAlternateProces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dirty="0"/>
              <a:t>Ausland</a:t>
            </a:r>
            <a:endParaRPr lang="de-CH" dirty="0"/>
          </a:p>
        </p:txBody>
      </p:sp>
      <p:sp>
        <p:nvSpPr>
          <p:cNvPr id="5" name="Rectangle: Rounded Corners 4">
            <a:extLst>
              <a:ext uri="{FF2B5EF4-FFF2-40B4-BE49-F238E27FC236}">
                <a16:creationId xmlns:a16="http://schemas.microsoft.com/office/drawing/2014/main" id="{36E494C1-5D6F-338A-352D-B1AD237D9CB4}"/>
              </a:ext>
            </a:extLst>
          </p:cNvPr>
          <p:cNvSpPr/>
          <p:nvPr/>
        </p:nvSpPr>
        <p:spPr>
          <a:xfrm>
            <a:off x="3872768" y="1143000"/>
            <a:ext cx="6333115" cy="5247008"/>
          </a:xfrm>
          <a:prstGeom prst="roundRect">
            <a:avLst>
              <a:gd name="adj" fmla="val 11608"/>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dirty="0"/>
              <a:t>Inland</a:t>
            </a:r>
            <a:endParaRPr lang="de-CH" dirty="0"/>
          </a:p>
        </p:txBody>
      </p:sp>
      <p:sp>
        <p:nvSpPr>
          <p:cNvPr id="2" name="Title 1">
            <a:extLst>
              <a:ext uri="{FF2B5EF4-FFF2-40B4-BE49-F238E27FC236}">
                <a16:creationId xmlns:a16="http://schemas.microsoft.com/office/drawing/2014/main" id="{C652129F-CEDB-8B76-9F60-795A4ED47ABB}"/>
              </a:ext>
            </a:extLst>
          </p:cNvPr>
          <p:cNvSpPr>
            <a:spLocks noGrp="1"/>
          </p:cNvSpPr>
          <p:nvPr>
            <p:ph type="title"/>
          </p:nvPr>
        </p:nvSpPr>
        <p:spPr/>
        <p:txBody>
          <a:bodyPr/>
          <a:lstStyle/>
          <a:p>
            <a:r>
              <a:rPr lang="en-US" dirty="0"/>
              <a:t>Wie </a:t>
            </a:r>
            <a:r>
              <a:rPr lang="en-US" dirty="0" err="1"/>
              <a:t>ist</a:t>
            </a:r>
            <a:r>
              <a:rPr lang="en-US" dirty="0"/>
              <a:t> es </a:t>
            </a:r>
            <a:r>
              <a:rPr lang="en-US" dirty="0" err="1"/>
              <a:t>ohne</a:t>
            </a:r>
            <a:r>
              <a:rPr lang="en-US" dirty="0"/>
              <a:t> </a:t>
            </a:r>
            <a:r>
              <a:rPr lang="en-US" dirty="0" err="1"/>
              <a:t>Zölle</a:t>
            </a:r>
            <a:r>
              <a:rPr lang="en-US" dirty="0"/>
              <a:t>?</a:t>
            </a:r>
            <a:endParaRPr lang="de-CH" dirty="0"/>
          </a:p>
        </p:txBody>
      </p:sp>
      <p:pic>
        <p:nvPicPr>
          <p:cNvPr id="6" name="Content Placeholder 5">
            <a:extLst>
              <a:ext uri="{FF2B5EF4-FFF2-40B4-BE49-F238E27FC236}">
                <a16:creationId xmlns:a16="http://schemas.microsoft.com/office/drawing/2014/main" id="{CECA035C-DF5B-517D-49BF-013F9A53ADA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9835" t="17583" r="18660" b="15827"/>
          <a:stretch/>
        </p:blipFill>
        <p:spPr>
          <a:xfrm>
            <a:off x="228889" y="1799656"/>
            <a:ext cx="1381027" cy="1495169"/>
          </a:xfrm>
        </p:spPr>
      </p:pic>
      <p:sp>
        <p:nvSpPr>
          <p:cNvPr id="4" name="Slide Number Placeholder 3">
            <a:extLst>
              <a:ext uri="{FF2B5EF4-FFF2-40B4-BE49-F238E27FC236}">
                <a16:creationId xmlns:a16="http://schemas.microsoft.com/office/drawing/2014/main" id="{B5F0E696-25CF-6B05-4B23-36DF3DCD6291}"/>
              </a:ext>
            </a:extLst>
          </p:cNvPr>
          <p:cNvSpPr>
            <a:spLocks noGrp="1"/>
          </p:cNvSpPr>
          <p:nvPr>
            <p:ph type="sldNum" sz="quarter" idx="12"/>
          </p:nvPr>
        </p:nvSpPr>
        <p:spPr/>
        <p:txBody>
          <a:bodyPr/>
          <a:lstStyle/>
          <a:p>
            <a:fld id="{5A33CB2A-1702-4C1D-9CC4-8D472D39F19E}" type="slidenum">
              <a:rPr lang="en-US" smtClean="0"/>
              <a:t>32</a:t>
            </a:fld>
            <a:endParaRPr lang="en-US"/>
          </a:p>
        </p:txBody>
      </p:sp>
      <p:pic>
        <p:nvPicPr>
          <p:cNvPr id="8" name="Picture 7">
            <a:extLst>
              <a:ext uri="{FF2B5EF4-FFF2-40B4-BE49-F238E27FC236}">
                <a16:creationId xmlns:a16="http://schemas.microsoft.com/office/drawing/2014/main" id="{BE25800F-1D28-DFBD-5426-D4F97A8B3075}"/>
              </a:ext>
            </a:extLst>
          </p:cNvPr>
          <p:cNvPicPr>
            <a:picLocks noChangeAspect="1"/>
          </p:cNvPicPr>
          <p:nvPr/>
        </p:nvPicPr>
        <p:blipFill>
          <a:blip r:embed="rId3"/>
          <a:stretch>
            <a:fillRect/>
          </a:stretch>
        </p:blipFill>
        <p:spPr>
          <a:xfrm>
            <a:off x="1557538" y="2471794"/>
            <a:ext cx="861135" cy="823031"/>
          </a:xfrm>
          <a:prstGeom prst="rect">
            <a:avLst/>
          </a:prstGeom>
        </p:spPr>
      </p:pic>
      <p:pic>
        <p:nvPicPr>
          <p:cNvPr id="10" name="Picture 9">
            <a:extLst>
              <a:ext uri="{FF2B5EF4-FFF2-40B4-BE49-F238E27FC236}">
                <a16:creationId xmlns:a16="http://schemas.microsoft.com/office/drawing/2014/main" id="{9D76F62A-F426-229A-2AEC-3714C9EA0B75}"/>
              </a:ext>
            </a:extLst>
          </p:cNvPr>
          <p:cNvPicPr>
            <a:picLocks noChangeAspect="1"/>
          </p:cNvPicPr>
          <p:nvPr/>
        </p:nvPicPr>
        <p:blipFill>
          <a:blip r:embed="rId4"/>
          <a:stretch>
            <a:fillRect/>
          </a:stretch>
        </p:blipFill>
        <p:spPr>
          <a:xfrm>
            <a:off x="2761564" y="2070847"/>
            <a:ext cx="1892537" cy="1223978"/>
          </a:xfrm>
          <a:prstGeom prst="rect">
            <a:avLst/>
          </a:prstGeom>
        </p:spPr>
      </p:pic>
      <p:pic>
        <p:nvPicPr>
          <p:cNvPr id="12" name="Picture 11">
            <a:extLst>
              <a:ext uri="{FF2B5EF4-FFF2-40B4-BE49-F238E27FC236}">
                <a16:creationId xmlns:a16="http://schemas.microsoft.com/office/drawing/2014/main" id="{BB96739F-CC2C-F618-CAC4-AFBA493AB5B5}"/>
              </a:ext>
            </a:extLst>
          </p:cNvPr>
          <p:cNvPicPr>
            <a:picLocks noChangeAspect="1"/>
          </p:cNvPicPr>
          <p:nvPr/>
        </p:nvPicPr>
        <p:blipFill>
          <a:blip r:embed="rId5"/>
          <a:stretch>
            <a:fillRect/>
          </a:stretch>
        </p:blipFill>
        <p:spPr>
          <a:xfrm>
            <a:off x="4731893" y="2220312"/>
            <a:ext cx="868755" cy="1074513"/>
          </a:xfrm>
          <a:prstGeom prst="rect">
            <a:avLst/>
          </a:prstGeom>
        </p:spPr>
      </p:pic>
      <p:pic>
        <p:nvPicPr>
          <p:cNvPr id="14" name="Picture 13">
            <a:extLst>
              <a:ext uri="{FF2B5EF4-FFF2-40B4-BE49-F238E27FC236}">
                <a16:creationId xmlns:a16="http://schemas.microsoft.com/office/drawing/2014/main" id="{08FFB5A8-073B-3024-9BE2-2A55F9981B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5465" y="1860022"/>
            <a:ext cx="1434803" cy="1434803"/>
          </a:xfrm>
          <a:prstGeom prst="rect">
            <a:avLst/>
          </a:prstGeom>
        </p:spPr>
      </p:pic>
      <p:pic>
        <p:nvPicPr>
          <p:cNvPr id="16" name="Picture 15">
            <a:extLst>
              <a:ext uri="{FF2B5EF4-FFF2-40B4-BE49-F238E27FC236}">
                <a16:creationId xmlns:a16="http://schemas.microsoft.com/office/drawing/2014/main" id="{8E9AD33B-9553-5751-E2F4-9B13F14FF9C7}"/>
              </a:ext>
            </a:extLst>
          </p:cNvPr>
          <p:cNvPicPr>
            <a:picLocks noChangeAspect="1"/>
          </p:cNvPicPr>
          <p:nvPr/>
        </p:nvPicPr>
        <p:blipFill>
          <a:blip r:embed="rId7"/>
          <a:stretch>
            <a:fillRect/>
          </a:stretch>
        </p:blipFill>
        <p:spPr>
          <a:xfrm>
            <a:off x="9179601" y="1907865"/>
            <a:ext cx="861135" cy="1386960"/>
          </a:xfrm>
          <a:prstGeom prst="rect">
            <a:avLst/>
          </a:prstGeom>
        </p:spPr>
      </p:pic>
      <p:pic>
        <p:nvPicPr>
          <p:cNvPr id="18" name="Picture 17">
            <a:extLst>
              <a:ext uri="{FF2B5EF4-FFF2-40B4-BE49-F238E27FC236}">
                <a16:creationId xmlns:a16="http://schemas.microsoft.com/office/drawing/2014/main" id="{9DAF6320-D32F-B9DA-A1BB-3E163829C8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47591" y="1671694"/>
            <a:ext cx="1600200" cy="1600200"/>
          </a:xfrm>
          <a:prstGeom prst="rect">
            <a:avLst/>
          </a:prstGeom>
        </p:spPr>
      </p:pic>
      <p:sp>
        <p:nvSpPr>
          <p:cNvPr id="21" name="TextBox 20">
            <a:extLst>
              <a:ext uri="{FF2B5EF4-FFF2-40B4-BE49-F238E27FC236}">
                <a16:creationId xmlns:a16="http://schemas.microsoft.com/office/drawing/2014/main" id="{11C0034D-72E6-3E21-ECCB-6FD232C9E324}"/>
              </a:ext>
            </a:extLst>
          </p:cNvPr>
          <p:cNvSpPr txBox="1"/>
          <p:nvPr/>
        </p:nvSpPr>
        <p:spPr>
          <a:xfrm>
            <a:off x="228888" y="3563176"/>
            <a:ext cx="1354858" cy="369332"/>
          </a:xfrm>
          <a:prstGeom prst="rect">
            <a:avLst/>
          </a:prstGeom>
          <a:noFill/>
        </p:spPr>
        <p:txBody>
          <a:bodyPr wrap="none" rtlCol="0">
            <a:spAutoFit/>
          </a:bodyPr>
          <a:lstStyle/>
          <a:p>
            <a:r>
              <a:rPr lang="en-US" dirty="0"/>
              <a:t>Produktion</a:t>
            </a:r>
            <a:endParaRPr lang="de-CH" dirty="0"/>
          </a:p>
        </p:txBody>
      </p:sp>
      <p:sp>
        <p:nvSpPr>
          <p:cNvPr id="22" name="TextBox 21">
            <a:extLst>
              <a:ext uri="{FF2B5EF4-FFF2-40B4-BE49-F238E27FC236}">
                <a16:creationId xmlns:a16="http://schemas.microsoft.com/office/drawing/2014/main" id="{75C179D5-1C97-19CB-B942-7986B556D6B2}"/>
              </a:ext>
            </a:extLst>
          </p:cNvPr>
          <p:cNvSpPr txBox="1"/>
          <p:nvPr/>
        </p:nvSpPr>
        <p:spPr>
          <a:xfrm>
            <a:off x="3240064" y="3563176"/>
            <a:ext cx="1250663" cy="369332"/>
          </a:xfrm>
          <a:prstGeom prst="rect">
            <a:avLst/>
          </a:prstGeom>
          <a:noFill/>
        </p:spPr>
        <p:txBody>
          <a:bodyPr wrap="none" rtlCol="0">
            <a:spAutoFit/>
          </a:bodyPr>
          <a:lstStyle/>
          <a:p>
            <a:r>
              <a:rPr lang="en-US" dirty="0"/>
              <a:t>Transport</a:t>
            </a:r>
            <a:endParaRPr lang="de-CH" dirty="0"/>
          </a:p>
        </p:txBody>
      </p:sp>
      <p:sp>
        <p:nvSpPr>
          <p:cNvPr id="23" name="TextBox 22">
            <a:extLst>
              <a:ext uri="{FF2B5EF4-FFF2-40B4-BE49-F238E27FC236}">
                <a16:creationId xmlns:a16="http://schemas.microsoft.com/office/drawing/2014/main" id="{D8CCFF58-3BD1-F3ED-0F96-71DA8CFDC1C2}"/>
              </a:ext>
            </a:extLst>
          </p:cNvPr>
          <p:cNvSpPr txBox="1"/>
          <p:nvPr/>
        </p:nvSpPr>
        <p:spPr>
          <a:xfrm>
            <a:off x="7602664" y="3563176"/>
            <a:ext cx="1542410" cy="369332"/>
          </a:xfrm>
          <a:prstGeom prst="rect">
            <a:avLst/>
          </a:prstGeom>
          <a:noFill/>
        </p:spPr>
        <p:txBody>
          <a:bodyPr wrap="none" rtlCol="0">
            <a:spAutoFit/>
          </a:bodyPr>
          <a:lstStyle/>
          <a:p>
            <a:r>
              <a:rPr lang="en-US" dirty="0" err="1"/>
              <a:t>Einzelhandel</a:t>
            </a:r>
            <a:endParaRPr lang="de-CH" dirty="0"/>
          </a:p>
        </p:txBody>
      </p:sp>
      <p:sp>
        <p:nvSpPr>
          <p:cNvPr id="24" name="TextBox 23">
            <a:extLst>
              <a:ext uri="{FF2B5EF4-FFF2-40B4-BE49-F238E27FC236}">
                <a16:creationId xmlns:a16="http://schemas.microsoft.com/office/drawing/2014/main" id="{7DD26A1A-79E2-76BD-3A22-A8F4585A802B}"/>
              </a:ext>
            </a:extLst>
          </p:cNvPr>
          <p:cNvSpPr txBox="1"/>
          <p:nvPr/>
        </p:nvSpPr>
        <p:spPr>
          <a:xfrm>
            <a:off x="10401381" y="3563176"/>
            <a:ext cx="875561" cy="369332"/>
          </a:xfrm>
          <a:prstGeom prst="rect">
            <a:avLst/>
          </a:prstGeom>
          <a:noFill/>
        </p:spPr>
        <p:txBody>
          <a:bodyPr wrap="none" rtlCol="0">
            <a:spAutoFit/>
          </a:bodyPr>
          <a:lstStyle/>
          <a:p>
            <a:r>
              <a:rPr lang="en-US" dirty="0"/>
              <a:t>Kunde</a:t>
            </a:r>
            <a:endParaRPr lang="de-CH" dirty="0"/>
          </a:p>
        </p:txBody>
      </p:sp>
    </p:spTree>
    <p:extLst>
      <p:ext uri="{BB962C8B-B14F-4D97-AF65-F5344CB8AC3E}">
        <p14:creationId xmlns:p14="http://schemas.microsoft.com/office/powerpoint/2010/main" val="24018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80513-A8F9-3AE2-559A-ACB6617DE9EF}"/>
            </a:ext>
          </a:extLst>
        </p:cNvPr>
        <p:cNvGrpSpPr/>
        <p:nvPr/>
      </p:nvGrpSpPr>
      <p:grpSpPr>
        <a:xfrm>
          <a:off x="0" y="0"/>
          <a:ext cx="0" cy="0"/>
          <a:chOff x="0" y="0"/>
          <a:chExt cx="0" cy="0"/>
        </a:xfrm>
      </p:grpSpPr>
      <p:sp>
        <p:nvSpPr>
          <p:cNvPr id="9" name="Flowchart: Alternate Process 8">
            <a:extLst>
              <a:ext uri="{FF2B5EF4-FFF2-40B4-BE49-F238E27FC236}">
                <a16:creationId xmlns:a16="http://schemas.microsoft.com/office/drawing/2014/main" id="{5964A27F-4A16-6EA9-16D5-5AF559F05ED8}"/>
              </a:ext>
            </a:extLst>
          </p:cNvPr>
          <p:cNvSpPr/>
          <p:nvPr/>
        </p:nvSpPr>
        <p:spPr>
          <a:xfrm>
            <a:off x="169606" y="1143000"/>
            <a:ext cx="3701846" cy="5247008"/>
          </a:xfrm>
          <a:prstGeom prst="flowChartAlternateProces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dirty="0"/>
              <a:t>Ausland</a:t>
            </a:r>
            <a:endParaRPr lang="de-CH" dirty="0"/>
          </a:p>
        </p:txBody>
      </p:sp>
      <p:sp>
        <p:nvSpPr>
          <p:cNvPr id="10" name="Rectangle: Rounded Corners 9">
            <a:extLst>
              <a:ext uri="{FF2B5EF4-FFF2-40B4-BE49-F238E27FC236}">
                <a16:creationId xmlns:a16="http://schemas.microsoft.com/office/drawing/2014/main" id="{F898020D-BE69-9420-AD67-68A62AEA7C18}"/>
              </a:ext>
            </a:extLst>
          </p:cNvPr>
          <p:cNvSpPr/>
          <p:nvPr/>
        </p:nvSpPr>
        <p:spPr>
          <a:xfrm>
            <a:off x="3872768" y="1143000"/>
            <a:ext cx="6333115" cy="5247008"/>
          </a:xfrm>
          <a:prstGeom prst="roundRect">
            <a:avLst>
              <a:gd name="adj" fmla="val 11608"/>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dirty="0"/>
              <a:t>Inland</a:t>
            </a:r>
            <a:endParaRPr lang="de-CH" dirty="0"/>
          </a:p>
        </p:txBody>
      </p:sp>
      <p:sp>
        <p:nvSpPr>
          <p:cNvPr id="2" name="Title 1">
            <a:extLst>
              <a:ext uri="{FF2B5EF4-FFF2-40B4-BE49-F238E27FC236}">
                <a16:creationId xmlns:a16="http://schemas.microsoft.com/office/drawing/2014/main" id="{20790500-BF5B-750D-E701-39953FF6AA1E}"/>
              </a:ext>
            </a:extLst>
          </p:cNvPr>
          <p:cNvSpPr>
            <a:spLocks noGrp="1"/>
          </p:cNvSpPr>
          <p:nvPr>
            <p:ph type="title"/>
          </p:nvPr>
        </p:nvSpPr>
        <p:spPr/>
        <p:txBody>
          <a:bodyPr/>
          <a:lstStyle/>
          <a:p>
            <a:r>
              <a:rPr lang="en-US" dirty="0"/>
              <a:t>Wie </a:t>
            </a:r>
            <a:r>
              <a:rPr lang="en-US" dirty="0" err="1"/>
              <a:t>ist</a:t>
            </a:r>
            <a:r>
              <a:rPr lang="en-US" dirty="0"/>
              <a:t> es </a:t>
            </a:r>
            <a:r>
              <a:rPr lang="en-US" dirty="0" err="1"/>
              <a:t>mit</a:t>
            </a:r>
            <a:r>
              <a:rPr lang="en-US" dirty="0"/>
              <a:t> </a:t>
            </a:r>
            <a:r>
              <a:rPr lang="en-US" dirty="0" err="1"/>
              <a:t>Zöllen</a:t>
            </a:r>
            <a:r>
              <a:rPr lang="en-US" dirty="0"/>
              <a:t>?</a:t>
            </a:r>
            <a:endParaRPr lang="de-CH" dirty="0"/>
          </a:p>
        </p:txBody>
      </p:sp>
      <p:pic>
        <p:nvPicPr>
          <p:cNvPr id="6" name="Content Placeholder 5">
            <a:extLst>
              <a:ext uri="{FF2B5EF4-FFF2-40B4-BE49-F238E27FC236}">
                <a16:creationId xmlns:a16="http://schemas.microsoft.com/office/drawing/2014/main" id="{E4F9BC2D-1683-9093-917F-A1C25B6E908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9835" t="17583" r="18660" b="15827"/>
          <a:stretch/>
        </p:blipFill>
        <p:spPr>
          <a:xfrm>
            <a:off x="228889" y="1799656"/>
            <a:ext cx="1381027" cy="1495169"/>
          </a:xfrm>
        </p:spPr>
      </p:pic>
      <p:sp>
        <p:nvSpPr>
          <p:cNvPr id="4" name="Slide Number Placeholder 3">
            <a:extLst>
              <a:ext uri="{FF2B5EF4-FFF2-40B4-BE49-F238E27FC236}">
                <a16:creationId xmlns:a16="http://schemas.microsoft.com/office/drawing/2014/main" id="{4A7BD1C7-CD98-250C-A6A5-84887AC10C13}"/>
              </a:ext>
            </a:extLst>
          </p:cNvPr>
          <p:cNvSpPr>
            <a:spLocks noGrp="1"/>
          </p:cNvSpPr>
          <p:nvPr>
            <p:ph type="sldNum" sz="quarter" idx="12"/>
          </p:nvPr>
        </p:nvSpPr>
        <p:spPr/>
        <p:txBody>
          <a:bodyPr/>
          <a:lstStyle/>
          <a:p>
            <a:fld id="{5A33CB2A-1702-4C1D-9CC4-8D472D39F19E}" type="slidenum">
              <a:rPr lang="en-US" smtClean="0"/>
              <a:t>33</a:t>
            </a:fld>
            <a:endParaRPr lang="en-US"/>
          </a:p>
        </p:txBody>
      </p:sp>
      <p:pic>
        <p:nvPicPr>
          <p:cNvPr id="8" name="Picture 7">
            <a:extLst>
              <a:ext uri="{FF2B5EF4-FFF2-40B4-BE49-F238E27FC236}">
                <a16:creationId xmlns:a16="http://schemas.microsoft.com/office/drawing/2014/main" id="{AC93CFAF-5C9D-B19A-F18D-4159E230CAB3}"/>
              </a:ext>
            </a:extLst>
          </p:cNvPr>
          <p:cNvPicPr>
            <a:picLocks noChangeAspect="1"/>
          </p:cNvPicPr>
          <p:nvPr/>
        </p:nvPicPr>
        <p:blipFill>
          <a:blip r:embed="rId3"/>
          <a:stretch>
            <a:fillRect/>
          </a:stretch>
        </p:blipFill>
        <p:spPr>
          <a:xfrm>
            <a:off x="1557538" y="2471794"/>
            <a:ext cx="861135" cy="823031"/>
          </a:xfrm>
          <a:prstGeom prst="rect">
            <a:avLst/>
          </a:prstGeom>
        </p:spPr>
      </p:pic>
      <p:pic>
        <p:nvPicPr>
          <p:cNvPr id="14" name="Picture 13">
            <a:extLst>
              <a:ext uri="{FF2B5EF4-FFF2-40B4-BE49-F238E27FC236}">
                <a16:creationId xmlns:a16="http://schemas.microsoft.com/office/drawing/2014/main" id="{C0D63302-A1CA-20A0-0FE9-9D46FFA341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5465" y="1860022"/>
            <a:ext cx="1434803" cy="1434803"/>
          </a:xfrm>
          <a:prstGeom prst="rect">
            <a:avLst/>
          </a:prstGeom>
        </p:spPr>
      </p:pic>
      <p:pic>
        <p:nvPicPr>
          <p:cNvPr id="16" name="Picture 15">
            <a:extLst>
              <a:ext uri="{FF2B5EF4-FFF2-40B4-BE49-F238E27FC236}">
                <a16:creationId xmlns:a16="http://schemas.microsoft.com/office/drawing/2014/main" id="{B72245AD-DC1F-1BE0-8319-E179992DCCD1}"/>
              </a:ext>
            </a:extLst>
          </p:cNvPr>
          <p:cNvPicPr>
            <a:picLocks noChangeAspect="1"/>
          </p:cNvPicPr>
          <p:nvPr/>
        </p:nvPicPr>
        <p:blipFill>
          <a:blip r:embed="rId5"/>
          <a:stretch>
            <a:fillRect/>
          </a:stretch>
        </p:blipFill>
        <p:spPr>
          <a:xfrm>
            <a:off x="9179601" y="1907865"/>
            <a:ext cx="861135" cy="1386960"/>
          </a:xfrm>
          <a:prstGeom prst="rect">
            <a:avLst/>
          </a:prstGeom>
        </p:spPr>
      </p:pic>
      <p:pic>
        <p:nvPicPr>
          <p:cNvPr id="18" name="Picture 17">
            <a:extLst>
              <a:ext uri="{FF2B5EF4-FFF2-40B4-BE49-F238E27FC236}">
                <a16:creationId xmlns:a16="http://schemas.microsoft.com/office/drawing/2014/main" id="{EB7721C9-CF21-8F96-1CB9-2771DD277C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7591" y="1671694"/>
            <a:ext cx="1600200" cy="1600200"/>
          </a:xfrm>
          <a:prstGeom prst="rect">
            <a:avLst/>
          </a:prstGeom>
        </p:spPr>
      </p:pic>
      <p:sp>
        <p:nvSpPr>
          <p:cNvPr id="21" name="TextBox 20">
            <a:extLst>
              <a:ext uri="{FF2B5EF4-FFF2-40B4-BE49-F238E27FC236}">
                <a16:creationId xmlns:a16="http://schemas.microsoft.com/office/drawing/2014/main" id="{E14141E5-3998-A02B-B374-732C4BD1F4AC}"/>
              </a:ext>
            </a:extLst>
          </p:cNvPr>
          <p:cNvSpPr txBox="1"/>
          <p:nvPr/>
        </p:nvSpPr>
        <p:spPr>
          <a:xfrm>
            <a:off x="228888" y="3563176"/>
            <a:ext cx="1354858" cy="369332"/>
          </a:xfrm>
          <a:prstGeom prst="rect">
            <a:avLst/>
          </a:prstGeom>
          <a:noFill/>
        </p:spPr>
        <p:txBody>
          <a:bodyPr wrap="none" rtlCol="0">
            <a:spAutoFit/>
          </a:bodyPr>
          <a:lstStyle/>
          <a:p>
            <a:r>
              <a:rPr lang="en-US" dirty="0"/>
              <a:t>Produktion</a:t>
            </a:r>
            <a:endParaRPr lang="de-CH" dirty="0"/>
          </a:p>
        </p:txBody>
      </p:sp>
      <p:sp>
        <p:nvSpPr>
          <p:cNvPr id="22" name="TextBox 21">
            <a:extLst>
              <a:ext uri="{FF2B5EF4-FFF2-40B4-BE49-F238E27FC236}">
                <a16:creationId xmlns:a16="http://schemas.microsoft.com/office/drawing/2014/main" id="{3FC3673D-04E4-5319-58DD-6A70A564C882}"/>
              </a:ext>
            </a:extLst>
          </p:cNvPr>
          <p:cNvSpPr txBox="1"/>
          <p:nvPr/>
        </p:nvSpPr>
        <p:spPr>
          <a:xfrm>
            <a:off x="3240064" y="3563176"/>
            <a:ext cx="1250663" cy="369332"/>
          </a:xfrm>
          <a:prstGeom prst="rect">
            <a:avLst/>
          </a:prstGeom>
          <a:noFill/>
        </p:spPr>
        <p:txBody>
          <a:bodyPr wrap="none" rtlCol="0">
            <a:spAutoFit/>
          </a:bodyPr>
          <a:lstStyle/>
          <a:p>
            <a:r>
              <a:rPr lang="en-US" dirty="0"/>
              <a:t>Transport</a:t>
            </a:r>
            <a:endParaRPr lang="de-CH" dirty="0"/>
          </a:p>
        </p:txBody>
      </p:sp>
      <p:sp>
        <p:nvSpPr>
          <p:cNvPr id="23" name="TextBox 22">
            <a:extLst>
              <a:ext uri="{FF2B5EF4-FFF2-40B4-BE49-F238E27FC236}">
                <a16:creationId xmlns:a16="http://schemas.microsoft.com/office/drawing/2014/main" id="{57CF4E9C-F6DF-2D38-347F-ACAEDF920F9F}"/>
              </a:ext>
            </a:extLst>
          </p:cNvPr>
          <p:cNvSpPr txBox="1"/>
          <p:nvPr/>
        </p:nvSpPr>
        <p:spPr>
          <a:xfrm>
            <a:off x="7602664" y="3563176"/>
            <a:ext cx="1542410" cy="369332"/>
          </a:xfrm>
          <a:prstGeom prst="rect">
            <a:avLst/>
          </a:prstGeom>
          <a:noFill/>
        </p:spPr>
        <p:txBody>
          <a:bodyPr wrap="none" rtlCol="0">
            <a:spAutoFit/>
          </a:bodyPr>
          <a:lstStyle/>
          <a:p>
            <a:r>
              <a:rPr lang="en-US" dirty="0" err="1"/>
              <a:t>Einzelhandel</a:t>
            </a:r>
            <a:endParaRPr lang="de-CH" dirty="0"/>
          </a:p>
        </p:txBody>
      </p:sp>
      <p:sp>
        <p:nvSpPr>
          <p:cNvPr id="24" name="TextBox 23">
            <a:extLst>
              <a:ext uri="{FF2B5EF4-FFF2-40B4-BE49-F238E27FC236}">
                <a16:creationId xmlns:a16="http://schemas.microsoft.com/office/drawing/2014/main" id="{E7443C77-71EB-7BCD-4204-4C7F2AA2DC22}"/>
              </a:ext>
            </a:extLst>
          </p:cNvPr>
          <p:cNvSpPr txBox="1"/>
          <p:nvPr/>
        </p:nvSpPr>
        <p:spPr>
          <a:xfrm>
            <a:off x="10401381" y="3563176"/>
            <a:ext cx="875561" cy="369332"/>
          </a:xfrm>
          <a:prstGeom prst="rect">
            <a:avLst/>
          </a:prstGeom>
          <a:noFill/>
        </p:spPr>
        <p:txBody>
          <a:bodyPr wrap="none" rtlCol="0">
            <a:spAutoFit/>
          </a:bodyPr>
          <a:lstStyle/>
          <a:p>
            <a:r>
              <a:rPr lang="en-US" dirty="0"/>
              <a:t>Kunde</a:t>
            </a:r>
            <a:endParaRPr lang="de-CH" dirty="0"/>
          </a:p>
        </p:txBody>
      </p:sp>
      <p:pic>
        <p:nvPicPr>
          <p:cNvPr id="3" name="Picture 2">
            <a:extLst>
              <a:ext uri="{FF2B5EF4-FFF2-40B4-BE49-F238E27FC236}">
                <a16:creationId xmlns:a16="http://schemas.microsoft.com/office/drawing/2014/main" id="{5EF9D814-54A5-4C0C-0DCB-8FE1712BAD19}"/>
              </a:ext>
            </a:extLst>
          </p:cNvPr>
          <p:cNvPicPr>
            <a:picLocks noChangeAspect="1"/>
          </p:cNvPicPr>
          <p:nvPr/>
        </p:nvPicPr>
        <p:blipFill>
          <a:blip r:embed="rId7"/>
          <a:stretch>
            <a:fillRect/>
          </a:stretch>
        </p:blipFill>
        <p:spPr>
          <a:xfrm>
            <a:off x="10336826" y="4385306"/>
            <a:ext cx="1602000" cy="1602000"/>
          </a:xfrm>
          <a:prstGeom prst="rect">
            <a:avLst/>
          </a:prstGeom>
        </p:spPr>
      </p:pic>
      <p:pic>
        <p:nvPicPr>
          <p:cNvPr id="5" name="Content Placeholder 5">
            <a:extLst>
              <a:ext uri="{FF2B5EF4-FFF2-40B4-BE49-F238E27FC236}">
                <a16:creationId xmlns:a16="http://schemas.microsoft.com/office/drawing/2014/main" id="{0DE7AE86-F784-D59A-40B8-7561311D2F2E}"/>
              </a:ext>
            </a:extLst>
          </p:cNvPr>
          <p:cNvPicPr>
            <a:picLocks noChangeAspect="1"/>
          </p:cNvPicPr>
          <p:nvPr/>
        </p:nvPicPr>
        <p:blipFill>
          <a:blip r:embed="rId2">
            <a:extLst>
              <a:ext uri="{28A0092B-C50C-407E-A947-70E740481C1C}">
                <a14:useLocalDpi xmlns:a14="http://schemas.microsoft.com/office/drawing/2010/main" val="0"/>
              </a:ext>
            </a:extLst>
          </a:blip>
          <a:srcRect l="19835" t="17583" r="18660" b="15827"/>
          <a:stretch/>
        </p:blipFill>
        <p:spPr>
          <a:xfrm>
            <a:off x="228888" y="4492137"/>
            <a:ext cx="1381027" cy="1495169"/>
          </a:xfrm>
          <a:prstGeom prst="rect">
            <a:avLst/>
          </a:prstGeom>
        </p:spPr>
      </p:pic>
      <p:pic>
        <p:nvPicPr>
          <p:cNvPr id="7" name="Picture 6">
            <a:extLst>
              <a:ext uri="{FF2B5EF4-FFF2-40B4-BE49-F238E27FC236}">
                <a16:creationId xmlns:a16="http://schemas.microsoft.com/office/drawing/2014/main" id="{8E1519CB-08B3-4F1A-FC4E-9B2843E50BBB}"/>
              </a:ext>
            </a:extLst>
          </p:cNvPr>
          <p:cNvPicPr>
            <a:picLocks noChangeAspect="1"/>
          </p:cNvPicPr>
          <p:nvPr/>
        </p:nvPicPr>
        <p:blipFill>
          <a:blip r:embed="rId3"/>
          <a:stretch>
            <a:fillRect/>
          </a:stretch>
        </p:blipFill>
        <p:spPr>
          <a:xfrm>
            <a:off x="1557537" y="5164275"/>
            <a:ext cx="861135" cy="823031"/>
          </a:xfrm>
          <a:prstGeom prst="rect">
            <a:avLst/>
          </a:prstGeom>
        </p:spPr>
      </p:pic>
      <p:pic>
        <p:nvPicPr>
          <p:cNvPr id="13" name="Picture 12">
            <a:extLst>
              <a:ext uri="{FF2B5EF4-FFF2-40B4-BE49-F238E27FC236}">
                <a16:creationId xmlns:a16="http://schemas.microsoft.com/office/drawing/2014/main" id="{CAC4202D-75FD-0B67-1755-6863DFA3F4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5464" y="4552503"/>
            <a:ext cx="1434803" cy="1434803"/>
          </a:xfrm>
          <a:prstGeom prst="rect">
            <a:avLst/>
          </a:prstGeom>
        </p:spPr>
      </p:pic>
      <p:pic>
        <p:nvPicPr>
          <p:cNvPr id="19" name="Picture 18">
            <a:extLst>
              <a:ext uri="{FF2B5EF4-FFF2-40B4-BE49-F238E27FC236}">
                <a16:creationId xmlns:a16="http://schemas.microsoft.com/office/drawing/2014/main" id="{89797399-B58B-15B7-1A48-B0D15FDAB794}"/>
              </a:ext>
            </a:extLst>
          </p:cNvPr>
          <p:cNvPicPr>
            <a:picLocks noChangeAspect="1"/>
          </p:cNvPicPr>
          <p:nvPr/>
        </p:nvPicPr>
        <p:blipFill>
          <a:blip r:embed="rId8"/>
          <a:stretch>
            <a:fillRect/>
          </a:stretch>
        </p:blipFill>
        <p:spPr>
          <a:xfrm>
            <a:off x="9195401" y="4112624"/>
            <a:ext cx="998307" cy="1874682"/>
          </a:xfrm>
          <a:prstGeom prst="rect">
            <a:avLst/>
          </a:prstGeom>
        </p:spPr>
      </p:pic>
      <p:pic>
        <p:nvPicPr>
          <p:cNvPr id="25" name="Picture 24">
            <a:extLst>
              <a:ext uri="{FF2B5EF4-FFF2-40B4-BE49-F238E27FC236}">
                <a16:creationId xmlns:a16="http://schemas.microsoft.com/office/drawing/2014/main" id="{081D765E-B2D9-D209-91CE-EF483BE39EC8}"/>
              </a:ext>
            </a:extLst>
          </p:cNvPr>
          <p:cNvPicPr>
            <a:picLocks noChangeAspect="1"/>
          </p:cNvPicPr>
          <p:nvPr/>
        </p:nvPicPr>
        <p:blipFill>
          <a:blip r:embed="rId9"/>
          <a:stretch>
            <a:fillRect/>
          </a:stretch>
        </p:blipFill>
        <p:spPr>
          <a:xfrm>
            <a:off x="6248414" y="4325109"/>
            <a:ext cx="906859" cy="1630821"/>
          </a:xfrm>
          <a:prstGeom prst="rect">
            <a:avLst/>
          </a:prstGeom>
        </p:spPr>
      </p:pic>
      <p:sp>
        <p:nvSpPr>
          <p:cNvPr id="26" name="TextBox 25">
            <a:extLst>
              <a:ext uri="{FF2B5EF4-FFF2-40B4-BE49-F238E27FC236}">
                <a16:creationId xmlns:a16="http://schemas.microsoft.com/office/drawing/2014/main" id="{21B03143-599A-94B5-4762-1780F705619A}"/>
              </a:ext>
            </a:extLst>
          </p:cNvPr>
          <p:cNvSpPr txBox="1"/>
          <p:nvPr/>
        </p:nvSpPr>
        <p:spPr>
          <a:xfrm>
            <a:off x="6417170" y="3563176"/>
            <a:ext cx="582211" cy="369332"/>
          </a:xfrm>
          <a:prstGeom prst="rect">
            <a:avLst/>
          </a:prstGeom>
          <a:noFill/>
        </p:spPr>
        <p:txBody>
          <a:bodyPr wrap="none" rtlCol="0">
            <a:spAutoFit/>
          </a:bodyPr>
          <a:lstStyle/>
          <a:p>
            <a:r>
              <a:rPr lang="en-US" dirty="0"/>
              <a:t>Zoll</a:t>
            </a:r>
            <a:endParaRPr lang="de-CH" dirty="0"/>
          </a:p>
        </p:txBody>
      </p:sp>
      <p:pic>
        <p:nvPicPr>
          <p:cNvPr id="27" name="Picture 26">
            <a:extLst>
              <a:ext uri="{FF2B5EF4-FFF2-40B4-BE49-F238E27FC236}">
                <a16:creationId xmlns:a16="http://schemas.microsoft.com/office/drawing/2014/main" id="{8D0C7400-DF8A-873A-EA62-F40656A3A051}"/>
              </a:ext>
            </a:extLst>
          </p:cNvPr>
          <p:cNvPicPr>
            <a:picLocks noChangeAspect="1"/>
          </p:cNvPicPr>
          <p:nvPr/>
        </p:nvPicPr>
        <p:blipFill>
          <a:blip r:embed="rId10"/>
          <a:stretch>
            <a:fillRect/>
          </a:stretch>
        </p:blipFill>
        <p:spPr>
          <a:xfrm>
            <a:off x="2761564" y="2070847"/>
            <a:ext cx="1892537" cy="1223978"/>
          </a:xfrm>
          <a:prstGeom prst="rect">
            <a:avLst/>
          </a:prstGeom>
        </p:spPr>
      </p:pic>
      <p:pic>
        <p:nvPicPr>
          <p:cNvPr id="28" name="Picture 27">
            <a:extLst>
              <a:ext uri="{FF2B5EF4-FFF2-40B4-BE49-F238E27FC236}">
                <a16:creationId xmlns:a16="http://schemas.microsoft.com/office/drawing/2014/main" id="{91DABA1E-C8A6-BAD3-A2D0-FCC3E575F977}"/>
              </a:ext>
            </a:extLst>
          </p:cNvPr>
          <p:cNvPicPr>
            <a:picLocks noChangeAspect="1"/>
          </p:cNvPicPr>
          <p:nvPr/>
        </p:nvPicPr>
        <p:blipFill>
          <a:blip r:embed="rId11"/>
          <a:stretch>
            <a:fillRect/>
          </a:stretch>
        </p:blipFill>
        <p:spPr>
          <a:xfrm>
            <a:off x="4731893" y="2220312"/>
            <a:ext cx="868755" cy="1074513"/>
          </a:xfrm>
          <a:prstGeom prst="rect">
            <a:avLst/>
          </a:prstGeom>
        </p:spPr>
      </p:pic>
      <p:pic>
        <p:nvPicPr>
          <p:cNvPr id="29" name="Picture 28">
            <a:extLst>
              <a:ext uri="{FF2B5EF4-FFF2-40B4-BE49-F238E27FC236}">
                <a16:creationId xmlns:a16="http://schemas.microsoft.com/office/drawing/2014/main" id="{45EB2AE4-B09C-2D9C-CA8F-2DE4C356FFF4}"/>
              </a:ext>
            </a:extLst>
          </p:cNvPr>
          <p:cNvPicPr>
            <a:picLocks noChangeAspect="1"/>
          </p:cNvPicPr>
          <p:nvPr/>
        </p:nvPicPr>
        <p:blipFill>
          <a:blip r:embed="rId10"/>
          <a:stretch>
            <a:fillRect/>
          </a:stretch>
        </p:blipFill>
        <p:spPr>
          <a:xfrm>
            <a:off x="2761564" y="4763328"/>
            <a:ext cx="1892537" cy="1223978"/>
          </a:xfrm>
          <a:prstGeom prst="rect">
            <a:avLst/>
          </a:prstGeom>
        </p:spPr>
      </p:pic>
      <p:pic>
        <p:nvPicPr>
          <p:cNvPr id="30" name="Picture 29">
            <a:extLst>
              <a:ext uri="{FF2B5EF4-FFF2-40B4-BE49-F238E27FC236}">
                <a16:creationId xmlns:a16="http://schemas.microsoft.com/office/drawing/2014/main" id="{F7E2F04A-AFC2-ADFA-FC71-001D287C5198}"/>
              </a:ext>
            </a:extLst>
          </p:cNvPr>
          <p:cNvPicPr>
            <a:picLocks noChangeAspect="1"/>
          </p:cNvPicPr>
          <p:nvPr/>
        </p:nvPicPr>
        <p:blipFill>
          <a:blip r:embed="rId11"/>
          <a:stretch>
            <a:fillRect/>
          </a:stretch>
        </p:blipFill>
        <p:spPr>
          <a:xfrm>
            <a:off x="4731893" y="4912793"/>
            <a:ext cx="868755" cy="1074513"/>
          </a:xfrm>
          <a:prstGeom prst="rect">
            <a:avLst/>
          </a:prstGeom>
        </p:spPr>
      </p:pic>
      <p:pic>
        <p:nvPicPr>
          <p:cNvPr id="32" name="Picture 31">
            <a:extLst>
              <a:ext uri="{FF2B5EF4-FFF2-40B4-BE49-F238E27FC236}">
                <a16:creationId xmlns:a16="http://schemas.microsoft.com/office/drawing/2014/main" id="{395FAAEB-3AE1-D2C1-D724-E57CBED04F43}"/>
              </a:ext>
            </a:extLst>
          </p:cNvPr>
          <p:cNvPicPr>
            <a:picLocks noChangeAspect="1"/>
          </p:cNvPicPr>
          <p:nvPr/>
        </p:nvPicPr>
        <p:blipFill>
          <a:blip r:embed="rId12"/>
          <a:stretch>
            <a:fillRect/>
          </a:stretch>
        </p:blipFill>
        <p:spPr>
          <a:xfrm>
            <a:off x="5995050" y="4842367"/>
            <a:ext cx="1293142" cy="687877"/>
          </a:xfrm>
          <a:prstGeom prst="rect">
            <a:avLst/>
          </a:prstGeom>
        </p:spPr>
      </p:pic>
    </p:spTree>
    <p:extLst>
      <p:ext uri="{BB962C8B-B14F-4D97-AF65-F5344CB8AC3E}">
        <p14:creationId xmlns:p14="http://schemas.microsoft.com/office/powerpoint/2010/main" val="1667144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7710A-C065-367E-D3F6-9F85C606513F}"/>
              </a:ext>
            </a:extLst>
          </p:cNvPr>
          <p:cNvSpPr>
            <a:spLocks noGrp="1"/>
          </p:cNvSpPr>
          <p:nvPr>
            <p:ph type="title"/>
          </p:nvPr>
        </p:nvSpPr>
        <p:spPr/>
        <p:txBody>
          <a:bodyPr/>
          <a:lstStyle/>
          <a:p>
            <a:r>
              <a:rPr lang="en-US" dirty="0" err="1"/>
              <a:t>Konsequenzen</a:t>
            </a:r>
            <a:endParaRPr lang="de-CH" dirty="0"/>
          </a:p>
        </p:txBody>
      </p:sp>
      <p:sp>
        <p:nvSpPr>
          <p:cNvPr id="3" name="Content Placeholder 2">
            <a:extLst>
              <a:ext uri="{FF2B5EF4-FFF2-40B4-BE49-F238E27FC236}">
                <a16:creationId xmlns:a16="http://schemas.microsoft.com/office/drawing/2014/main" id="{BEC27FD9-17F3-7CD7-C209-1083CA20FDFD}"/>
              </a:ext>
            </a:extLst>
          </p:cNvPr>
          <p:cNvSpPr>
            <a:spLocks noGrp="1"/>
          </p:cNvSpPr>
          <p:nvPr>
            <p:ph idx="1"/>
          </p:nvPr>
        </p:nvSpPr>
        <p:spPr>
          <a:xfrm>
            <a:off x="516099" y="1093304"/>
            <a:ext cx="8155954" cy="5543469"/>
          </a:xfrm>
        </p:spPr>
        <p:txBody>
          <a:bodyPr>
            <a:normAutofit fontScale="92500" lnSpcReduction="10000"/>
          </a:bodyPr>
          <a:lstStyle/>
          <a:p>
            <a:pPr marL="0" indent="0">
              <a:buNone/>
            </a:pPr>
            <a:r>
              <a:rPr lang="de-CH" b="1" noProof="0" dirty="0"/>
              <a:t>Sofort</a:t>
            </a:r>
          </a:p>
          <a:p>
            <a:pPr marL="285750" indent="-285750">
              <a:spcBef>
                <a:spcPts val="600"/>
              </a:spcBef>
              <a:buFontTx/>
              <a:buChar char="-"/>
            </a:pPr>
            <a:r>
              <a:rPr lang="de-CH" noProof="0" dirty="0"/>
              <a:t>Preise für Inländer steigen</a:t>
            </a:r>
          </a:p>
          <a:p>
            <a:pPr marL="285750" indent="-285750">
              <a:spcBef>
                <a:spcPts val="600"/>
              </a:spcBef>
              <a:buFontTx/>
              <a:buChar char="-"/>
            </a:pPr>
            <a:r>
              <a:rPr lang="de-CH" noProof="0" dirty="0"/>
              <a:t>Ein Teil kauft im Inland – falls möglich (siehe Monopol)</a:t>
            </a:r>
          </a:p>
          <a:p>
            <a:pPr marL="285750" indent="-285750">
              <a:spcBef>
                <a:spcPts val="600"/>
              </a:spcBef>
              <a:buFontTx/>
              <a:buChar char="-"/>
            </a:pPr>
            <a:r>
              <a:rPr lang="de-CH" noProof="0" dirty="0"/>
              <a:t>Ein Teil kauft nicht mehr</a:t>
            </a:r>
          </a:p>
          <a:p>
            <a:pPr marL="0" indent="0">
              <a:buNone/>
            </a:pPr>
            <a:r>
              <a:rPr lang="de-CH" b="1" noProof="0" dirty="0"/>
              <a:t>Neues Gleichgewicht</a:t>
            </a:r>
          </a:p>
          <a:p>
            <a:pPr marL="285750" indent="-285750">
              <a:spcBef>
                <a:spcPts val="600"/>
              </a:spcBef>
              <a:buFontTx/>
              <a:buChar char="-"/>
            </a:pPr>
            <a:r>
              <a:rPr lang="de-CH" noProof="0" dirty="0"/>
              <a:t>Wie oben   …plus…</a:t>
            </a:r>
          </a:p>
          <a:p>
            <a:pPr marL="285750" indent="-285750">
              <a:spcBef>
                <a:spcPts val="600"/>
              </a:spcBef>
              <a:buFontTx/>
              <a:buChar char="-"/>
            </a:pPr>
            <a:r>
              <a:rPr lang="de-CH" noProof="0" dirty="0"/>
              <a:t>Potentielle Produktionsverlagerung ins Inland</a:t>
            </a:r>
          </a:p>
          <a:p>
            <a:pPr marL="285750" indent="-285750">
              <a:spcBef>
                <a:spcPts val="600"/>
              </a:spcBef>
              <a:buFontTx/>
              <a:buChar char="-"/>
            </a:pPr>
            <a:r>
              <a:rPr lang="de-CH" noProof="0" dirty="0"/>
              <a:t>Wohlstandsverlust durch Handelsbeschränkungen</a:t>
            </a:r>
          </a:p>
          <a:p>
            <a:pPr marL="285750" indent="-285750">
              <a:spcBef>
                <a:spcPts val="600"/>
              </a:spcBef>
              <a:buFontTx/>
              <a:buChar char="-"/>
            </a:pPr>
            <a:endParaRPr lang="de-CH" noProof="0" dirty="0"/>
          </a:p>
          <a:p>
            <a:pPr marL="0" indent="0">
              <a:buNone/>
            </a:pPr>
            <a:r>
              <a:rPr lang="de-CH" b="1" noProof="0" dirty="0"/>
              <a:t>Generell gilt</a:t>
            </a:r>
          </a:p>
          <a:p>
            <a:pPr marL="342900" lvl="0" indent="-342900">
              <a:lnSpc>
                <a:spcPct val="115000"/>
              </a:lnSpc>
              <a:spcBef>
                <a:spcPts val="600"/>
              </a:spcBef>
              <a:buFont typeface="+mj-lt"/>
              <a:buAutoNum type="arabicPeriod"/>
            </a:pPr>
            <a:r>
              <a:rPr lang="de-CH" sz="1800" kern="100" noProof="0" dirty="0">
                <a:effectLst/>
                <a:latin typeface="Aptos" panose="020B0004020202020204" pitchFamily="34" charset="0"/>
                <a:ea typeface="Aptos" panose="020B0004020202020204" pitchFamily="34" charset="0"/>
                <a:cs typeface="Times New Roman" panose="02020603050405020304" pitchFamily="18" charset="0"/>
              </a:rPr>
              <a:t>Die Zeche zahlen die eigenen Leute!</a:t>
            </a:r>
          </a:p>
          <a:p>
            <a:pPr marL="342900" lvl="0" indent="-342900">
              <a:lnSpc>
                <a:spcPct val="115000"/>
              </a:lnSpc>
              <a:spcBef>
                <a:spcPts val="600"/>
              </a:spcBef>
              <a:buFont typeface="+mj-lt"/>
              <a:buAutoNum type="arabicPeriod"/>
            </a:pPr>
            <a:r>
              <a:rPr lang="de-CH" sz="1800" kern="100" noProof="0" dirty="0">
                <a:effectLst/>
                <a:latin typeface="Aptos" panose="020B0004020202020204" pitchFamily="34" charset="0"/>
                <a:ea typeface="Aptos" panose="020B0004020202020204" pitchFamily="34" charset="0"/>
                <a:cs typeface="Times New Roman" panose="02020603050405020304" pitchFamily="18" charset="0"/>
              </a:rPr>
              <a:t>Weniger Wettbewerb =&gt; auf Dauer schlechter</a:t>
            </a:r>
          </a:p>
          <a:p>
            <a:pPr marL="342900" lvl="0" indent="-342900">
              <a:lnSpc>
                <a:spcPct val="115000"/>
              </a:lnSpc>
              <a:spcBef>
                <a:spcPts val="600"/>
              </a:spcBef>
              <a:spcAft>
                <a:spcPts val="300"/>
              </a:spcAft>
              <a:buFont typeface="+mj-lt"/>
              <a:buAutoNum type="arabicPeriod"/>
            </a:pPr>
            <a:r>
              <a:rPr lang="de-CH" sz="1800" kern="100" noProof="0" dirty="0">
                <a:effectLst/>
                <a:latin typeface="Aptos" panose="020B0004020202020204" pitchFamily="34" charset="0"/>
                <a:ea typeface="Aptos" panose="020B0004020202020204" pitchFamily="34" charset="0"/>
                <a:cs typeface="Times New Roman" panose="02020603050405020304" pitchFamily="18" charset="0"/>
              </a:rPr>
              <a:t>Inlandsproduzenten orientieren sich an den Preisen </a:t>
            </a:r>
            <a:r>
              <a:rPr lang="de-CH" sz="1800" b="1" kern="100" noProof="0" dirty="0">
                <a:effectLst/>
                <a:latin typeface="Aptos" panose="020B0004020202020204" pitchFamily="34" charset="0"/>
                <a:ea typeface="Aptos" panose="020B0004020202020204" pitchFamily="34" charset="0"/>
                <a:cs typeface="Times New Roman" panose="02020603050405020304" pitchFamily="18" charset="0"/>
              </a:rPr>
              <a:t>+ Zoll</a:t>
            </a:r>
            <a:br>
              <a:rPr lang="de-CH" sz="1800" kern="100" noProof="0" dirty="0">
                <a:effectLst/>
                <a:latin typeface="Aptos" panose="020B0004020202020204" pitchFamily="34" charset="0"/>
                <a:ea typeface="Aptos" panose="020B0004020202020204" pitchFamily="34" charset="0"/>
                <a:cs typeface="Times New Roman" panose="02020603050405020304" pitchFamily="18" charset="0"/>
              </a:rPr>
            </a:br>
            <a:r>
              <a:rPr lang="de-CH" sz="1800" kern="100" noProof="0" dirty="0">
                <a:effectLst/>
                <a:latin typeface="Aptos" panose="020B0004020202020204" pitchFamily="34" charset="0"/>
                <a:ea typeface="Aptos" panose="020B0004020202020204" pitchFamily="34" charset="0"/>
                <a:cs typeface="Times New Roman" panose="02020603050405020304" pitchFamily="18" charset="0"/>
              </a:rPr>
              <a:t>=&gt; auf Dauer schlechtere Effizienz im Inland</a:t>
            </a:r>
            <a:br>
              <a:rPr lang="de-CH" sz="1800" kern="100" noProof="0" dirty="0">
                <a:effectLst/>
                <a:latin typeface="Aptos" panose="020B0004020202020204" pitchFamily="34" charset="0"/>
                <a:ea typeface="Aptos" panose="020B0004020202020204" pitchFamily="34" charset="0"/>
                <a:cs typeface="Times New Roman" panose="02020603050405020304" pitchFamily="18" charset="0"/>
              </a:rPr>
            </a:br>
            <a:r>
              <a:rPr lang="de-CH" sz="1800" kern="100" noProof="0" dirty="0">
                <a:effectLst/>
                <a:latin typeface="Aptos" panose="020B0004020202020204" pitchFamily="34" charset="0"/>
                <a:ea typeface="Aptos" panose="020B0004020202020204" pitchFamily="34" charset="0"/>
                <a:cs typeface="Times New Roman" panose="02020603050405020304" pitchFamily="18" charset="0"/>
              </a:rPr>
              <a:t>=&gt; auf Dauer Verlust der weltweiten Konkurrenzfähigkeit</a:t>
            </a:r>
          </a:p>
          <a:p>
            <a:endParaRPr lang="de-CH" noProof="0" dirty="0"/>
          </a:p>
        </p:txBody>
      </p:sp>
      <p:sp>
        <p:nvSpPr>
          <p:cNvPr id="4" name="Slide Number Placeholder 3">
            <a:extLst>
              <a:ext uri="{FF2B5EF4-FFF2-40B4-BE49-F238E27FC236}">
                <a16:creationId xmlns:a16="http://schemas.microsoft.com/office/drawing/2014/main" id="{F0F06D5E-14C6-F0E4-19C0-489FE1E2317A}"/>
              </a:ext>
            </a:extLst>
          </p:cNvPr>
          <p:cNvSpPr>
            <a:spLocks noGrp="1"/>
          </p:cNvSpPr>
          <p:nvPr>
            <p:ph type="sldNum" sz="quarter" idx="12"/>
          </p:nvPr>
        </p:nvSpPr>
        <p:spPr/>
        <p:txBody>
          <a:bodyPr/>
          <a:lstStyle/>
          <a:p>
            <a:fld id="{5A33CB2A-1702-4C1D-9CC4-8D472D39F19E}" type="slidenum">
              <a:rPr lang="en-US" smtClean="0"/>
              <a:t>34</a:t>
            </a:fld>
            <a:endParaRPr lang="en-US"/>
          </a:p>
        </p:txBody>
      </p:sp>
      <p:pic>
        <p:nvPicPr>
          <p:cNvPr id="6" name="Picture 5">
            <a:extLst>
              <a:ext uri="{FF2B5EF4-FFF2-40B4-BE49-F238E27FC236}">
                <a16:creationId xmlns:a16="http://schemas.microsoft.com/office/drawing/2014/main" id="{FAED20DE-59BE-EE8A-A5F2-FB2A4A740D0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14043" y="750693"/>
            <a:ext cx="3726021" cy="2484014"/>
          </a:xfrm>
          <a:prstGeom prst="rect">
            <a:avLst/>
          </a:prstGeom>
        </p:spPr>
      </p:pic>
    </p:spTree>
    <p:extLst>
      <p:ext uri="{BB962C8B-B14F-4D97-AF65-F5344CB8AC3E}">
        <p14:creationId xmlns:p14="http://schemas.microsoft.com/office/powerpoint/2010/main" val="102326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C891C-D735-194F-3939-879F6A56AA6D}"/>
              </a:ext>
            </a:extLst>
          </p:cNvPr>
          <p:cNvSpPr>
            <a:spLocks noGrp="1"/>
          </p:cNvSpPr>
          <p:nvPr>
            <p:ph type="title"/>
          </p:nvPr>
        </p:nvSpPr>
        <p:spPr/>
        <p:txBody>
          <a:bodyPr/>
          <a:lstStyle/>
          <a:p>
            <a:r>
              <a:rPr lang="en-US" dirty="0" err="1"/>
              <a:t>Alternativen</a:t>
            </a:r>
            <a:endParaRPr lang="de-CH" dirty="0"/>
          </a:p>
        </p:txBody>
      </p:sp>
      <p:sp>
        <p:nvSpPr>
          <p:cNvPr id="3" name="Content Placeholder 2">
            <a:extLst>
              <a:ext uri="{FF2B5EF4-FFF2-40B4-BE49-F238E27FC236}">
                <a16:creationId xmlns:a16="http://schemas.microsoft.com/office/drawing/2014/main" id="{299747CF-78C8-9B0D-5505-A8D6877C8D80}"/>
              </a:ext>
            </a:extLst>
          </p:cNvPr>
          <p:cNvSpPr>
            <a:spLocks noGrp="1"/>
          </p:cNvSpPr>
          <p:nvPr>
            <p:ph idx="1"/>
          </p:nvPr>
        </p:nvSpPr>
        <p:spPr/>
        <p:txBody>
          <a:bodyPr>
            <a:normAutofit lnSpcReduction="10000"/>
          </a:bodyPr>
          <a:lstStyle/>
          <a:p>
            <a:pPr marL="0" indent="0">
              <a:buNone/>
            </a:pPr>
            <a:r>
              <a:rPr lang="en-US" b="1" dirty="0"/>
              <a:t>Was </a:t>
            </a:r>
            <a:r>
              <a:rPr lang="en-US" b="1" dirty="0" err="1"/>
              <a:t>wären</a:t>
            </a:r>
            <a:r>
              <a:rPr lang="en-US" b="1" dirty="0"/>
              <a:t> </a:t>
            </a:r>
            <a:r>
              <a:rPr lang="en-US" b="1" dirty="0" err="1"/>
              <a:t>gute</a:t>
            </a:r>
            <a:r>
              <a:rPr lang="en-US" b="1" dirty="0"/>
              <a:t> </a:t>
            </a:r>
            <a:r>
              <a:rPr lang="en-US" b="1" dirty="0" err="1"/>
              <a:t>Möglichkeiten</a:t>
            </a:r>
            <a:r>
              <a:rPr lang="en-US" b="1" dirty="0"/>
              <a:t> die </a:t>
            </a:r>
            <a:r>
              <a:rPr lang="en-US" b="1" dirty="0" err="1"/>
              <a:t>einheimische</a:t>
            </a:r>
            <a:r>
              <a:rPr lang="en-US" b="1" dirty="0"/>
              <a:t> Industrie </a:t>
            </a:r>
            <a:r>
              <a:rPr lang="en-US" b="1" dirty="0" err="1"/>
              <a:t>wettbewerbsfähiger</a:t>
            </a:r>
            <a:r>
              <a:rPr lang="en-US" b="1" dirty="0"/>
              <a:t> </a:t>
            </a:r>
            <a:r>
              <a:rPr lang="en-US" b="1" dirty="0" err="1"/>
              <a:t>zu</a:t>
            </a:r>
            <a:r>
              <a:rPr lang="en-US" b="1" dirty="0"/>
              <a:t> </a:t>
            </a:r>
            <a:r>
              <a:rPr lang="en-US" b="1" dirty="0" err="1"/>
              <a:t>machen</a:t>
            </a:r>
            <a:r>
              <a:rPr lang="en-US" b="1" dirty="0"/>
              <a:t>?</a:t>
            </a:r>
          </a:p>
          <a:p>
            <a:r>
              <a:rPr lang="en-US" dirty="0" err="1"/>
              <a:t>Kennzeichnungspflicht</a:t>
            </a:r>
            <a:r>
              <a:rPr lang="en-US" dirty="0"/>
              <a:t> </a:t>
            </a:r>
            <a:br>
              <a:rPr lang="en-US" dirty="0"/>
            </a:br>
            <a:r>
              <a:rPr lang="en-US" dirty="0" err="1"/>
              <a:t>Transparenz</a:t>
            </a:r>
            <a:r>
              <a:rPr lang="en-US" dirty="0"/>
              <a:t> </a:t>
            </a:r>
            <a:r>
              <a:rPr lang="en-US" dirty="0" err="1"/>
              <a:t>über</a:t>
            </a:r>
            <a:r>
              <a:rPr lang="en-US" dirty="0"/>
              <a:t> </a:t>
            </a:r>
            <a:r>
              <a:rPr lang="en-US" dirty="0" err="1"/>
              <a:t>Herkunft</a:t>
            </a:r>
            <a:endParaRPr lang="en-US" dirty="0"/>
          </a:p>
          <a:p>
            <a:r>
              <a:rPr lang="en-US" dirty="0" err="1"/>
              <a:t>Bildung</a:t>
            </a:r>
            <a:r>
              <a:rPr lang="en-US" dirty="0"/>
              <a:t> und </a:t>
            </a:r>
            <a:r>
              <a:rPr lang="en-US" dirty="0" err="1"/>
              <a:t>Konsumbewusstsein</a:t>
            </a:r>
            <a:r>
              <a:rPr lang="en-US" dirty="0"/>
              <a:t> </a:t>
            </a:r>
            <a:br>
              <a:rPr lang="en-US" dirty="0"/>
            </a:br>
            <a:r>
              <a:rPr lang="en-US" dirty="0" err="1"/>
              <a:t>Kampagnen</a:t>
            </a:r>
            <a:r>
              <a:rPr lang="en-US" dirty="0"/>
              <a:t>, </a:t>
            </a:r>
            <a:r>
              <a:rPr lang="en-US" dirty="0" err="1"/>
              <a:t>Schulungen</a:t>
            </a:r>
            <a:r>
              <a:rPr lang="en-US" dirty="0"/>
              <a:t>, Aufklärung</a:t>
            </a:r>
          </a:p>
          <a:p>
            <a:r>
              <a:rPr lang="en-US" dirty="0" err="1"/>
              <a:t>Handelsabkommen</a:t>
            </a:r>
            <a:r>
              <a:rPr lang="en-US" dirty="0"/>
              <a:t> </a:t>
            </a:r>
            <a:r>
              <a:rPr lang="en-US" dirty="0" err="1"/>
              <a:t>mit</a:t>
            </a:r>
            <a:r>
              <a:rPr lang="en-US" dirty="0"/>
              <a:t> </a:t>
            </a:r>
            <a:r>
              <a:rPr lang="en-US" dirty="0" err="1"/>
              <a:t>definierten</a:t>
            </a:r>
            <a:r>
              <a:rPr lang="en-US" dirty="0"/>
              <a:t> Standards</a:t>
            </a:r>
          </a:p>
          <a:p>
            <a:r>
              <a:rPr lang="en-US" dirty="0" err="1"/>
              <a:t>Regulierungen</a:t>
            </a:r>
            <a:r>
              <a:rPr lang="en-US" dirty="0"/>
              <a:t> </a:t>
            </a:r>
            <a:br>
              <a:rPr lang="en-US" dirty="0"/>
            </a:br>
            <a:r>
              <a:rPr lang="en-US" dirty="0" err="1"/>
              <a:t>Stoffverbote</a:t>
            </a:r>
            <a:r>
              <a:rPr lang="en-US" dirty="0"/>
              <a:t>, </a:t>
            </a:r>
            <a:r>
              <a:rPr lang="en-US" dirty="0" err="1"/>
              <a:t>Recyclingquoten</a:t>
            </a:r>
            <a:endParaRPr lang="en-US" dirty="0"/>
          </a:p>
          <a:p>
            <a:pPr marL="0" indent="0">
              <a:buNone/>
            </a:pPr>
            <a:r>
              <a:rPr lang="de-CH" b="1" dirty="0"/>
              <a:t>Möglichkeiten mit Potential für negative Folgen</a:t>
            </a:r>
          </a:p>
          <a:p>
            <a:r>
              <a:rPr lang="en-US" dirty="0"/>
              <a:t>Statt </a:t>
            </a:r>
            <a:r>
              <a:rPr lang="en-US" dirty="0" err="1"/>
              <a:t>Importe</a:t>
            </a:r>
            <a:r>
              <a:rPr lang="en-US" dirty="0"/>
              <a:t> </a:t>
            </a:r>
            <a:r>
              <a:rPr lang="en-US" dirty="0" err="1"/>
              <a:t>zu</a:t>
            </a:r>
            <a:r>
              <a:rPr lang="en-US" dirty="0"/>
              <a:t> </a:t>
            </a:r>
            <a:r>
              <a:rPr lang="en-US" dirty="0" err="1"/>
              <a:t>bestrafen</a:t>
            </a:r>
            <a:r>
              <a:rPr lang="en-US" dirty="0"/>
              <a:t>, </a:t>
            </a:r>
            <a:r>
              <a:rPr lang="en-US" dirty="0" err="1"/>
              <a:t>Inlandsproduktion</a:t>
            </a:r>
            <a:r>
              <a:rPr lang="en-US" dirty="0"/>
              <a:t> </a:t>
            </a:r>
            <a:r>
              <a:rPr lang="en-US" dirty="0" err="1"/>
              <a:t>belohnen</a:t>
            </a:r>
            <a:r>
              <a:rPr lang="en-US" dirty="0"/>
              <a:t> </a:t>
            </a:r>
            <a:br>
              <a:rPr lang="en-US" dirty="0"/>
            </a:br>
            <a:r>
              <a:rPr lang="en-US" dirty="0" err="1"/>
              <a:t>Förderungen</a:t>
            </a:r>
            <a:r>
              <a:rPr lang="en-US" dirty="0"/>
              <a:t>, </a:t>
            </a:r>
            <a:r>
              <a:rPr lang="en-US" dirty="0" err="1"/>
              <a:t>Zuschüsse</a:t>
            </a:r>
            <a:r>
              <a:rPr lang="en-US" dirty="0"/>
              <a:t>, </a:t>
            </a:r>
            <a:r>
              <a:rPr lang="en-US" dirty="0" err="1"/>
              <a:t>Prämien</a:t>
            </a:r>
            <a:endParaRPr lang="en-US" dirty="0"/>
          </a:p>
          <a:p>
            <a:r>
              <a:rPr lang="en-US" dirty="0" err="1"/>
              <a:t>Steuerliche</a:t>
            </a:r>
            <a:r>
              <a:rPr lang="en-US" dirty="0"/>
              <a:t> </a:t>
            </a:r>
            <a:r>
              <a:rPr lang="en-US" dirty="0" err="1"/>
              <a:t>Anreize</a:t>
            </a:r>
            <a:r>
              <a:rPr lang="en-US" dirty="0"/>
              <a:t> </a:t>
            </a:r>
            <a:br>
              <a:rPr lang="en-US" dirty="0"/>
            </a:br>
            <a:r>
              <a:rPr lang="en-US" dirty="0" err="1"/>
              <a:t>Verbrauchssteuern</a:t>
            </a:r>
            <a:r>
              <a:rPr lang="en-US" dirty="0"/>
              <a:t>, </a:t>
            </a:r>
            <a:r>
              <a:rPr lang="en-US" dirty="0" err="1"/>
              <a:t>Senkungen</a:t>
            </a:r>
            <a:r>
              <a:rPr lang="en-US" dirty="0"/>
              <a:t> für </a:t>
            </a:r>
            <a:r>
              <a:rPr lang="en-US" dirty="0" err="1"/>
              <a:t>regionales</a:t>
            </a:r>
            <a:r>
              <a:rPr lang="en-US" dirty="0"/>
              <a:t>, </a:t>
            </a:r>
            <a:r>
              <a:rPr lang="en-US" dirty="0" err="1"/>
              <a:t>Abschreibungen</a:t>
            </a:r>
            <a:endParaRPr lang="en-US" dirty="0"/>
          </a:p>
        </p:txBody>
      </p:sp>
      <p:sp>
        <p:nvSpPr>
          <p:cNvPr id="4" name="Slide Number Placeholder 3">
            <a:extLst>
              <a:ext uri="{FF2B5EF4-FFF2-40B4-BE49-F238E27FC236}">
                <a16:creationId xmlns:a16="http://schemas.microsoft.com/office/drawing/2014/main" id="{663022F8-FBA4-D8DA-5DA4-EF5D5F0A0382}"/>
              </a:ext>
            </a:extLst>
          </p:cNvPr>
          <p:cNvSpPr>
            <a:spLocks noGrp="1"/>
          </p:cNvSpPr>
          <p:nvPr>
            <p:ph type="sldNum" sz="quarter" idx="12"/>
          </p:nvPr>
        </p:nvSpPr>
        <p:spPr/>
        <p:txBody>
          <a:bodyPr/>
          <a:lstStyle/>
          <a:p>
            <a:fld id="{5A33CB2A-1702-4C1D-9CC4-8D472D39F19E}" type="slidenum">
              <a:rPr lang="en-US" smtClean="0"/>
              <a:t>35</a:t>
            </a:fld>
            <a:endParaRPr lang="en-US"/>
          </a:p>
        </p:txBody>
      </p:sp>
    </p:spTree>
    <p:extLst>
      <p:ext uri="{BB962C8B-B14F-4D97-AF65-F5344CB8AC3E}">
        <p14:creationId xmlns:p14="http://schemas.microsoft.com/office/powerpoint/2010/main" val="37057932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DC07A-2AC6-2297-962E-51D46371AF19}"/>
              </a:ext>
            </a:extLst>
          </p:cNvPr>
          <p:cNvSpPr>
            <a:spLocks noGrp="1"/>
          </p:cNvSpPr>
          <p:nvPr>
            <p:ph type="title"/>
          </p:nvPr>
        </p:nvSpPr>
        <p:spPr/>
        <p:txBody>
          <a:bodyPr/>
          <a:lstStyle/>
          <a:p>
            <a:r>
              <a:rPr lang="en-US" dirty="0"/>
              <a:t>Pause</a:t>
            </a:r>
            <a:endParaRPr lang="de-CH" dirty="0"/>
          </a:p>
        </p:txBody>
      </p:sp>
      <p:pic>
        <p:nvPicPr>
          <p:cNvPr id="6" name="Content Placeholder 5" descr="A clock with a blue and black text&#10;&#10;AI-generated content may be incorrect.">
            <a:extLst>
              <a:ext uri="{FF2B5EF4-FFF2-40B4-BE49-F238E27FC236}">
                <a16:creationId xmlns:a16="http://schemas.microsoft.com/office/drawing/2014/main" id="{6F686272-8A81-1E2D-7A39-2078A7AB3B1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67704"/>
          <a:stretch/>
        </p:blipFill>
        <p:spPr>
          <a:xfrm>
            <a:off x="4191785" y="723023"/>
            <a:ext cx="3808430" cy="3825881"/>
          </a:xfrm>
        </p:spPr>
      </p:pic>
      <p:sp>
        <p:nvSpPr>
          <p:cNvPr id="4" name="Slide Number Placeholder 3">
            <a:extLst>
              <a:ext uri="{FF2B5EF4-FFF2-40B4-BE49-F238E27FC236}">
                <a16:creationId xmlns:a16="http://schemas.microsoft.com/office/drawing/2014/main" id="{E8282991-17ED-8601-F3BC-B7F179D3876B}"/>
              </a:ext>
            </a:extLst>
          </p:cNvPr>
          <p:cNvSpPr>
            <a:spLocks noGrp="1"/>
          </p:cNvSpPr>
          <p:nvPr>
            <p:ph type="sldNum" sz="quarter" idx="12"/>
          </p:nvPr>
        </p:nvSpPr>
        <p:spPr/>
        <p:txBody>
          <a:bodyPr/>
          <a:lstStyle/>
          <a:p>
            <a:fld id="{5A33CB2A-1702-4C1D-9CC4-8D472D39F19E}" type="slidenum">
              <a:rPr lang="en-US" smtClean="0"/>
              <a:t>36</a:t>
            </a:fld>
            <a:endParaRPr lang="en-US"/>
          </a:p>
        </p:txBody>
      </p:sp>
      <p:pic>
        <p:nvPicPr>
          <p:cNvPr id="10" name="Picture 9">
            <a:extLst>
              <a:ext uri="{FF2B5EF4-FFF2-40B4-BE49-F238E27FC236}">
                <a16:creationId xmlns:a16="http://schemas.microsoft.com/office/drawing/2014/main" id="{4F822FB6-A5A0-A844-F673-AEE4E6060333}"/>
              </a:ext>
            </a:extLst>
          </p:cNvPr>
          <p:cNvPicPr>
            <a:picLocks noChangeAspect="1"/>
          </p:cNvPicPr>
          <p:nvPr/>
        </p:nvPicPr>
        <p:blipFill>
          <a:blip r:embed="rId3"/>
          <a:stretch>
            <a:fillRect/>
          </a:stretch>
        </p:blipFill>
        <p:spPr>
          <a:xfrm>
            <a:off x="691764" y="4499213"/>
            <a:ext cx="10821724" cy="2026222"/>
          </a:xfrm>
          <a:prstGeom prst="rect">
            <a:avLst/>
          </a:prstGeom>
        </p:spPr>
      </p:pic>
    </p:spTree>
    <p:extLst>
      <p:ext uri="{BB962C8B-B14F-4D97-AF65-F5344CB8AC3E}">
        <p14:creationId xmlns:p14="http://schemas.microsoft.com/office/powerpoint/2010/main" val="1968085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miniature figurine of a bride and groom on a stack of coins&#10;&#10;AI-generated content may be incorrect.">
            <a:extLst>
              <a:ext uri="{FF2B5EF4-FFF2-40B4-BE49-F238E27FC236}">
                <a16:creationId xmlns:a16="http://schemas.microsoft.com/office/drawing/2014/main" id="{0AAD5149-2FCC-F041-44B5-D77AB7417C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0810" y="701127"/>
            <a:ext cx="9693693" cy="5455746"/>
          </a:xfrm>
        </p:spPr>
      </p:pic>
      <p:sp>
        <p:nvSpPr>
          <p:cNvPr id="2" name="Title 1">
            <a:extLst>
              <a:ext uri="{FF2B5EF4-FFF2-40B4-BE49-F238E27FC236}">
                <a16:creationId xmlns:a16="http://schemas.microsoft.com/office/drawing/2014/main" id="{673DEB24-6DBF-0B5D-AFE1-6909E3CC2347}"/>
              </a:ext>
            </a:extLst>
          </p:cNvPr>
          <p:cNvSpPr>
            <a:spLocks noGrp="1"/>
          </p:cNvSpPr>
          <p:nvPr>
            <p:ph type="title"/>
          </p:nvPr>
        </p:nvSpPr>
        <p:spPr/>
        <p:txBody>
          <a:bodyPr/>
          <a:lstStyle/>
          <a:p>
            <a:endParaRPr lang="de-CH"/>
          </a:p>
        </p:txBody>
      </p:sp>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7263863" y="6034208"/>
            <a:ext cx="4420579" cy="63558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en-US" dirty="0" err="1"/>
              <a:t>Ehe</a:t>
            </a:r>
            <a:r>
              <a:rPr lang="en-US" dirty="0"/>
              <a:t> &amp; Geld</a:t>
            </a:r>
            <a:endParaRPr lang="de-CH" dirty="0"/>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8731187" y="3869205"/>
            <a:ext cx="3018903" cy="1956278"/>
          </a:xfrm>
          <a:prstGeom prst="rect">
            <a:avLst/>
          </a:prstGeom>
        </p:spPr>
        <p:txBody>
          <a:bodyPr vert="horz" lIns="91440" tIns="45720" rIns="91440" bIns="45720" rtlCol="0" anchor="b">
            <a:normAutofit fontScale="925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200" dirty="0" err="1"/>
              <a:t>Paare</a:t>
            </a:r>
            <a:r>
              <a:rPr lang="en-US" sz="3200" dirty="0"/>
              <a:t>, </a:t>
            </a:r>
            <a:br>
              <a:rPr lang="en-US" sz="3200" dirty="0"/>
            </a:br>
            <a:r>
              <a:rPr lang="en-US" sz="3200" dirty="0"/>
              <a:t>die </a:t>
            </a:r>
            <a:r>
              <a:rPr lang="en-US" sz="3200" dirty="0" err="1"/>
              <a:t>über</a:t>
            </a:r>
            <a:r>
              <a:rPr lang="en-US" sz="3200" dirty="0"/>
              <a:t> </a:t>
            </a:r>
            <a:br>
              <a:rPr lang="en-US" sz="3200" dirty="0"/>
            </a:br>
            <a:r>
              <a:rPr lang="en-US" sz="3200" dirty="0"/>
              <a:t>Geld </a:t>
            </a:r>
            <a:r>
              <a:rPr lang="en-US" sz="3200" dirty="0" err="1"/>
              <a:t>reden</a:t>
            </a:r>
            <a:r>
              <a:rPr lang="en-US" sz="3200" dirty="0"/>
              <a:t>, </a:t>
            </a:r>
            <a:r>
              <a:rPr lang="en-US" sz="3200" dirty="0" err="1"/>
              <a:t>sind</a:t>
            </a:r>
            <a:r>
              <a:rPr lang="en-US" sz="3200" dirty="0"/>
              <a:t> </a:t>
            </a:r>
            <a:r>
              <a:rPr lang="en-US" sz="3200" dirty="0" err="1"/>
              <a:t>glücklicher</a:t>
            </a:r>
            <a:endParaRPr lang="en-US" sz="3200" dirty="0"/>
          </a:p>
        </p:txBody>
      </p:sp>
    </p:spTree>
    <p:extLst>
      <p:ext uri="{BB962C8B-B14F-4D97-AF65-F5344CB8AC3E}">
        <p14:creationId xmlns:p14="http://schemas.microsoft.com/office/powerpoint/2010/main" val="3510097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A4737-0AA2-AE18-F034-D6C84C1297BE}"/>
              </a:ext>
            </a:extLst>
          </p:cNvPr>
          <p:cNvSpPr>
            <a:spLocks noGrp="1"/>
          </p:cNvSpPr>
          <p:nvPr>
            <p:ph type="title"/>
          </p:nvPr>
        </p:nvSpPr>
        <p:spPr/>
        <p:txBody>
          <a:bodyPr/>
          <a:lstStyle/>
          <a:p>
            <a:r>
              <a:rPr lang="en-US" dirty="0"/>
              <a:t>Der </a:t>
            </a:r>
            <a:r>
              <a:rPr lang="en-US" dirty="0" err="1"/>
              <a:t>grösste</a:t>
            </a:r>
            <a:r>
              <a:rPr lang="en-US" dirty="0"/>
              <a:t> Fehler </a:t>
            </a:r>
            <a:r>
              <a:rPr lang="en-US" dirty="0" err="1"/>
              <a:t>ist</a:t>
            </a:r>
            <a:r>
              <a:rPr lang="en-US" dirty="0"/>
              <a:t>…</a:t>
            </a:r>
            <a:endParaRPr lang="de-CH" dirty="0"/>
          </a:p>
        </p:txBody>
      </p:sp>
      <p:sp>
        <p:nvSpPr>
          <p:cNvPr id="3" name="Content Placeholder 2">
            <a:extLst>
              <a:ext uri="{FF2B5EF4-FFF2-40B4-BE49-F238E27FC236}">
                <a16:creationId xmlns:a16="http://schemas.microsoft.com/office/drawing/2014/main" id="{B0A58A97-51F9-3FC5-F9A9-FED73210CB05}"/>
              </a:ext>
            </a:extLst>
          </p:cNvPr>
          <p:cNvSpPr>
            <a:spLocks noGrp="1"/>
          </p:cNvSpPr>
          <p:nvPr>
            <p:ph idx="1"/>
          </p:nvPr>
        </p:nvSpPr>
        <p:spPr>
          <a:xfrm>
            <a:off x="516098" y="1093305"/>
            <a:ext cx="6238663" cy="5220684"/>
          </a:xfrm>
        </p:spPr>
        <p:txBody>
          <a:bodyPr/>
          <a:lstStyle/>
          <a:p>
            <a:pPr marL="0" indent="0">
              <a:buNone/>
            </a:pPr>
            <a:r>
              <a:rPr lang="en-US" sz="3200" dirty="0">
                <a:solidFill>
                  <a:srgbClr val="FF0000"/>
                </a:solidFill>
              </a:rPr>
              <a:t>…</a:t>
            </a:r>
            <a:r>
              <a:rPr lang="en-US" sz="3200" dirty="0" err="1">
                <a:solidFill>
                  <a:srgbClr val="FF0000"/>
                </a:solidFill>
              </a:rPr>
              <a:t>nicht</a:t>
            </a:r>
            <a:r>
              <a:rPr lang="en-US" sz="3200" dirty="0">
                <a:solidFill>
                  <a:srgbClr val="FF0000"/>
                </a:solidFill>
              </a:rPr>
              <a:t> </a:t>
            </a:r>
            <a:r>
              <a:rPr lang="en-US" sz="3200" dirty="0" err="1">
                <a:solidFill>
                  <a:srgbClr val="FF0000"/>
                </a:solidFill>
              </a:rPr>
              <a:t>über</a:t>
            </a:r>
            <a:r>
              <a:rPr lang="en-US" sz="3200" dirty="0">
                <a:solidFill>
                  <a:srgbClr val="FF0000"/>
                </a:solidFill>
              </a:rPr>
              <a:t> Geld </a:t>
            </a:r>
            <a:r>
              <a:rPr lang="en-US" sz="3200" dirty="0" err="1">
                <a:solidFill>
                  <a:srgbClr val="FF0000"/>
                </a:solidFill>
              </a:rPr>
              <a:t>zu</a:t>
            </a:r>
            <a:r>
              <a:rPr lang="en-US" sz="3200" dirty="0">
                <a:solidFill>
                  <a:srgbClr val="FF0000"/>
                </a:solidFill>
              </a:rPr>
              <a:t> </a:t>
            </a:r>
            <a:r>
              <a:rPr lang="en-US" sz="3200" dirty="0" err="1">
                <a:solidFill>
                  <a:srgbClr val="FF0000"/>
                </a:solidFill>
              </a:rPr>
              <a:t>reden</a:t>
            </a:r>
            <a:r>
              <a:rPr lang="en-US" sz="3200" dirty="0">
                <a:solidFill>
                  <a:srgbClr val="FF0000"/>
                </a:solidFill>
              </a:rPr>
              <a:t>!</a:t>
            </a:r>
          </a:p>
          <a:p>
            <a:endParaRPr lang="en-US" b="1" dirty="0"/>
          </a:p>
          <a:p>
            <a:pPr marL="0" indent="0">
              <a:buNone/>
            </a:pPr>
            <a:r>
              <a:rPr lang="en-US" b="1" dirty="0" err="1"/>
              <a:t>Warum</a:t>
            </a:r>
            <a:r>
              <a:rPr lang="en-US" b="1" dirty="0"/>
              <a:t> </a:t>
            </a:r>
            <a:r>
              <a:rPr lang="en-US" b="1" dirty="0" err="1"/>
              <a:t>passiert</a:t>
            </a:r>
            <a:r>
              <a:rPr lang="en-US" b="1" dirty="0"/>
              <a:t> das?</a:t>
            </a:r>
          </a:p>
          <a:p>
            <a:pPr marL="285750" indent="-285750">
              <a:buFontTx/>
              <a:buChar char="-"/>
            </a:pPr>
            <a:r>
              <a:rPr lang="de-CH" dirty="0"/>
              <a:t>Verliebtsein am Anfang =&gt; Geld war kein Thema =&gt; nicht darüber reden wird zum Verhaltensmuster</a:t>
            </a:r>
          </a:p>
          <a:p>
            <a:pPr marL="285750" indent="-285750">
              <a:buFontTx/>
              <a:buChar char="-"/>
            </a:pPr>
            <a:r>
              <a:rPr lang="de-CH" dirty="0"/>
              <a:t>Konflikt-Angst</a:t>
            </a:r>
          </a:p>
          <a:p>
            <a:pPr marL="285750" indent="-285750">
              <a:buFontTx/>
              <a:buChar char="-"/>
            </a:pPr>
            <a:r>
              <a:rPr lang="de-CH" dirty="0"/>
              <a:t>Vorbilder z.B. Eltern, die man auch nie über Geld reden hörte</a:t>
            </a:r>
          </a:p>
          <a:p>
            <a:pPr marL="285750" indent="-285750">
              <a:buFontTx/>
              <a:buChar char="-"/>
            </a:pPr>
            <a:r>
              <a:rPr lang="de-CH" dirty="0"/>
              <a:t>Jugendliche Erfahrung und Prägung legt Umgang mit Geld fest</a:t>
            </a:r>
          </a:p>
          <a:p>
            <a:endParaRPr lang="de-CH" dirty="0"/>
          </a:p>
        </p:txBody>
      </p:sp>
      <p:sp>
        <p:nvSpPr>
          <p:cNvPr id="4" name="Slide Number Placeholder 3">
            <a:extLst>
              <a:ext uri="{FF2B5EF4-FFF2-40B4-BE49-F238E27FC236}">
                <a16:creationId xmlns:a16="http://schemas.microsoft.com/office/drawing/2014/main" id="{B36D8244-16D7-5D58-54D1-64DDAE80ABD3}"/>
              </a:ext>
            </a:extLst>
          </p:cNvPr>
          <p:cNvSpPr>
            <a:spLocks noGrp="1"/>
          </p:cNvSpPr>
          <p:nvPr>
            <p:ph type="sldNum" sz="quarter" idx="12"/>
          </p:nvPr>
        </p:nvSpPr>
        <p:spPr/>
        <p:txBody>
          <a:bodyPr/>
          <a:lstStyle/>
          <a:p>
            <a:fld id="{5A33CB2A-1702-4C1D-9CC4-8D472D39F19E}" type="slidenum">
              <a:rPr lang="en-US" smtClean="0"/>
              <a:t>38</a:t>
            </a:fld>
            <a:endParaRPr lang="en-US"/>
          </a:p>
        </p:txBody>
      </p:sp>
      <p:pic>
        <p:nvPicPr>
          <p:cNvPr id="6" name="Picture 5">
            <a:extLst>
              <a:ext uri="{FF2B5EF4-FFF2-40B4-BE49-F238E27FC236}">
                <a16:creationId xmlns:a16="http://schemas.microsoft.com/office/drawing/2014/main" id="{AF9790C1-8C4B-11A5-6AB2-BE7B9F56F99A}"/>
              </a:ext>
            </a:extLst>
          </p:cNvPr>
          <p:cNvPicPr>
            <a:picLocks noChangeAspect="1"/>
          </p:cNvPicPr>
          <p:nvPr/>
        </p:nvPicPr>
        <p:blipFill>
          <a:blip r:embed="rId2"/>
          <a:stretch>
            <a:fillRect/>
          </a:stretch>
        </p:blipFill>
        <p:spPr>
          <a:xfrm>
            <a:off x="6697760" y="1699215"/>
            <a:ext cx="3185436" cy="1638442"/>
          </a:xfrm>
          <a:prstGeom prst="rect">
            <a:avLst/>
          </a:prstGeom>
        </p:spPr>
      </p:pic>
      <p:pic>
        <p:nvPicPr>
          <p:cNvPr id="8" name="Picture 7">
            <a:extLst>
              <a:ext uri="{FF2B5EF4-FFF2-40B4-BE49-F238E27FC236}">
                <a16:creationId xmlns:a16="http://schemas.microsoft.com/office/drawing/2014/main" id="{86D61D6E-28A5-70FA-EE33-63612011F7F1}"/>
              </a:ext>
            </a:extLst>
          </p:cNvPr>
          <p:cNvPicPr>
            <a:picLocks noChangeAspect="1"/>
          </p:cNvPicPr>
          <p:nvPr/>
        </p:nvPicPr>
        <p:blipFill>
          <a:blip r:embed="rId3"/>
          <a:stretch>
            <a:fillRect/>
          </a:stretch>
        </p:blipFill>
        <p:spPr>
          <a:xfrm>
            <a:off x="8719501" y="2907288"/>
            <a:ext cx="2613887" cy="1592718"/>
          </a:xfrm>
          <a:prstGeom prst="rect">
            <a:avLst/>
          </a:prstGeom>
        </p:spPr>
      </p:pic>
      <p:pic>
        <p:nvPicPr>
          <p:cNvPr id="10" name="Picture 9">
            <a:extLst>
              <a:ext uri="{FF2B5EF4-FFF2-40B4-BE49-F238E27FC236}">
                <a16:creationId xmlns:a16="http://schemas.microsoft.com/office/drawing/2014/main" id="{7E113D8D-7C56-8355-7DFF-7586AB95F745}"/>
              </a:ext>
            </a:extLst>
          </p:cNvPr>
          <p:cNvPicPr>
            <a:picLocks noChangeAspect="1"/>
          </p:cNvPicPr>
          <p:nvPr/>
        </p:nvPicPr>
        <p:blipFill>
          <a:blip r:embed="rId4"/>
          <a:stretch>
            <a:fillRect/>
          </a:stretch>
        </p:blipFill>
        <p:spPr>
          <a:xfrm>
            <a:off x="6697760" y="3699836"/>
            <a:ext cx="2232853" cy="1600339"/>
          </a:xfrm>
          <a:prstGeom prst="rect">
            <a:avLst/>
          </a:prstGeom>
        </p:spPr>
      </p:pic>
      <p:pic>
        <p:nvPicPr>
          <p:cNvPr id="14" name="Picture 13">
            <a:extLst>
              <a:ext uri="{FF2B5EF4-FFF2-40B4-BE49-F238E27FC236}">
                <a16:creationId xmlns:a16="http://schemas.microsoft.com/office/drawing/2014/main" id="{C705353B-FC9E-9569-747E-168759BFA502}"/>
              </a:ext>
            </a:extLst>
          </p:cNvPr>
          <p:cNvPicPr>
            <a:picLocks noChangeAspect="1"/>
          </p:cNvPicPr>
          <p:nvPr/>
        </p:nvPicPr>
        <p:blipFill>
          <a:blip r:embed="rId5"/>
          <a:stretch>
            <a:fillRect/>
          </a:stretch>
        </p:blipFill>
        <p:spPr>
          <a:xfrm>
            <a:off x="8650916" y="4957497"/>
            <a:ext cx="2682472" cy="1539373"/>
          </a:xfrm>
          <a:prstGeom prst="rect">
            <a:avLst/>
          </a:prstGeom>
        </p:spPr>
      </p:pic>
    </p:spTree>
    <p:extLst>
      <p:ext uri="{BB962C8B-B14F-4D97-AF65-F5344CB8AC3E}">
        <p14:creationId xmlns:p14="http://schemas.microsoft.com/office/powerpoint/2010/main" val="4047621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35269-0D0B-5799-0494-11795C5BF054}"/>
              </a:ext>
            </a:extLst>
          </p:cNvPr>
          <p:cNvSpPr>
            <a:spLocks noGrp="1"/>
          </p:cNvSpPr>
          <p:nvPr>
            <p:ph type="title"/>
          </p:nvPr>
        </p:nvSpPr>
        <p:spPr/>
        <p:txBody>
          <a:bodyPr/>
          <a:lstStyle/>
          <a:p>
            <a:r>
              <a:rPr lang="en-US" dirty="0"/>
              <a:t>Was </a:t>
            </a:r>
            <a:r>
              <a:rPr lang="en-US" dirty="0" err="1"/>
              <a:t>ist</a:t>
            </a:r>
            <a:r>
              <a:rPr lang="en-US" dirty="0"/>
              <a:t> das Ziel?</a:t>
            </a:r>
            <a:endParaRPr lang="de-CH" dirty="0"/>
          </a:p>
        </p:txBody>
      </p:sp>
      <p:sp>
        <p:nvSpPr>
          <p:cNvPr id="3" name="Content Placeholder 2">
            <a:extLst>
              <a:ext uri="{FF2B5EF4-FFF2-40B4-BE49-F238E27FC236}">
                <a16:creationId xmlns:a16="http://schemas.microsoft.com/office/drawing/2014/main" id="{2EADB5AA-B1E2-1982-1352-629D920E7453}"/>
              </a:ext>
            </a:extLst>
          </p:cNvPr>
          <p:cNvSpPr>
            <a:spLocks noGrp="1"/>
          </p:cNvSpPr>
          <p:nvPr>
            <p:ph idx="1"/>
          </p:nvPr>
        </p:nvSpPr>
        <p:spPr>
          <a:xfrm>
            <a:off x="516099" y="1093305"/>
            <a:ext cx="6961334" cy="5220684"/>
          </a:xfrm>
        </p:spPr>
        <p:txBody>
          <a:bodyPr/>
          <a:lstStyle/>
          <a:p>
            <a:pPr marL="0" indent="0">
              <a:buNone/>
            </a:pPr>
            <a:r>
              <a:rPr lang="en-US" sz="3200" dirty="0" err="1">
                <a:solidFill>
                  <a:srgbClr val="FF0000"/>
                </a:solidFill>
              </a:rPr>
              <a:t>Eckdaten</a:t>
            </a:r>
            <a:r>
              <a:rPr lang="en-US" sz="3200" dirty="0">
                <a:solidFill>
                  <a:srgbClr val="FF0000"/>
                </a:solidFill>
              </a:rPr>
              <a:t> transparent </a:t>
            </a:r>
            <a:r>
              <a:rPr lang="en-US" sz="3200" dirty="0" err="1">
                <a:solidFill>
                  <a:srgbClr val="FF0000"/>
                </a:solidFill>
              </a:rPr>
              <a:t>machen</a:t>
            </a:r>
            <a:endParaRPr lang="en-US" sz="3200" dirty="0">
              <a:solidFill>
                <a:srgbClr val="FF0000"/>
              </a:solidFill>
            </a:endParaRPr>
          </a:p>
          <a:p>
            <a:endParaRPr lang="en-US" dirty="0"/>
          </a:p>
          <a:p>
            <a:pPr marL="0" indent="0">
              <a:buNone/>
            </a:pPr>
            <a:r>
              <a:rPr lang="de-CH" b="1" dirty="0"/>
              <a:t>Was braucht es dafür?</a:t>
            </a:r>
          </a:p>
          <a:p>
            <a:pPr marL="285750" indent="-285750">
              <a:buFontTx/>
              <a:buChar char="-"/>
            </a:pPr>
            <a:r>
              <a:rPr lang="de-CH" dirty="0"/>
              <a:t>Alle Details offen und nüchtern ansprechen</a:t>
            </a:r>
            <a:br>
              <a:rPr lang="de-CH" dirty="0"/>
            </a:br>
            <a:r>
              <a:rPr lang="de-CH" sz="1800" dirty="0">
                <a:effectLst/>
                <a:latin typeface="Aptos" panose="020B0004020202020204" pitchFamily="34" charset="0"/>
                <a:ea typeface="Aptos" panose="020B0004020202020204" pitchFamily="34" charset="0"/>
                <a:cs typeface="Times New Roman" panose="02020603050405020304" pitchFamily="18" charset="0"/>
              </a:rPr>
              <a:t>Wer zahlt was oder gar nicht? Wer bekommt was und was wird abgegeben? Wo liegt das Geld, in Einzelkonten oder einem gemeinsamen? Wie behält man den Überblick? Wie erkennt man Trends? Welche Reserven braucht man? Wie baut man die Rente auf, z.B. wenn die Frau eine Zeit daheim bleibt?</a:t>
            </a:r>
            <a:endParaRPr lang="de-CH" dirty="0"/>
          </a:p>
          <a:p>
            <a:pPr marL="285750" indent="-285750">
              <a:buFontTx/>
              <a:buChar char="-"/>
            </a:pPr>
            <a:r>
              <a:rPr lang="de-CH" dirty="0"/>
              <a:t>Regelmässiger Check: </a:t>
            </a:r>
            <a:br>
              <a:rPr lang="de-CH" dirty="0"/>
            </a:br>
            <a:r>
              <a:rPr lang="de-CH" dirty="0"/>
              <a:t>Passt das noch so? Hat sich was verändert?</a:t>
            </a:r>
          </a:p>
          <a:p>
            <a:pPr marL="285750" indent="-285750">
              <a:buFontTx/>
              <a:buChar char="-"/>
            </a:pPr>
            <a:r>
              <a:rPr lang="de-CH" dirty="0"/>
              <a:t>Ganz wichtig: Was passiert bei einer Trennung?</a:t>
            </a:r>
          </a:p>
          <a:p>
            <a:pPr marL="285750" indent="-285750">
              <a:buFontTx/>
              <a:buChar char="-"/>
            </a:pPr>
            <a:endParaRPr lang="de-CH" dirty="0"/>
          </a:p>
        </p:txBody>
      </p:sp>
      <p:sp>
        <p:nvSpPr>
          <p:cNvPr id="4" name="Slide Number Placeholder 3">
            <a:extLst>
              <a:ext uri="{FF2B5EF4-FFF2-40B4-BE49-F238E27FC236}">
                <a16:creationId xmlns:a16="http://schemas.microsoft.com/office/drawing/2014/main" id="{5742CFC7-8739-3F6D-5BC2-C3D703F432A0}"/>
              </a:ext>
            </a:extLst>
          </p:cNvPr>
          <p:cNvSpPr>
            <a:spLocks noGrp="1"/>
          </p:cNvSpPr>
          <p:nvPr>
            <p:ph type="sldNum" sz="quarter" idx="12"/>
          </p:nvPr>
        </p:nvSpPr>
        <p:spPr/>
        <p:txBody>
          <a:bodyPr/>
          <a:lstStyle/>
          <a:p>
            <a:fld id="{5A33CB2A-1702-4C1D-9CC4-8D472D39F19E}" type="slidenum">
              <a:rPr lang="en-US" smtClean="0"/>
              <a:t>39</a:t>
            </a:fld>
            <a:endParaRPr lang="en-US"/>
          </a:p>
        </p:txBody>
      </p:sp>
      <p:pic>
        <p:nvPicPr>
          <p:cNvPr id="6" name="Picture 5">
            <a:extLst>
              <a:ext uri="{FF2B5EF4-FFF2-40B4-BE49-F238E27FC236}">
                <a16:creationId xmlns:a16="http://schemas.microsoft.com/office/drawing/2014/main" id="{F6B7AB0E-4C74-D9D2-545C-8DD2A4506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6428" y="1290485"/>
            <a:ext cx="4168014" cy="25588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136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B0E895-0B05-B9CA-8D34-3DE5E27643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9FC464-7602-B02B-A54B-FA3159879087}"/>
              </a:ext>
            </a:extLst>
          </p:cNvPr>
          <p:cNvSpPr>
            <a:spLocks noGrp="1"/>
          </p:cNvSpPr>
          <p:nvPr>
            <p:ph type="title"/>
          </p:nvPr>
        </p:nvSpPr>
        <p:spPr>
          <a:xfrm>
            <a:off x="520810" y="369737"/>
            <a:ext cx="4257809" cy="720509"/>
          </a:xfrm>
          <a:solidFill>
            <a:srgbClr val="92D050"/>
          </a:solidFill>
        </p:spPr>
        <p:txBody>
          <a:bodyPr anchor="ctr"/>
          <a:lstStyle/>
          <a:p>
            <a:r>
              <a:rPr lang="en-US" dirty="0" err="1"/>
              <a:t>Beispiel</a:t>
            </a:r>
            <a:r>
              <a:rPr lang="en-US" dirty="0"/>
              <a:t> Kochen</a:t>
            </a:r>
            <a:endParaRPr lang="de-CH" dirty="0"/>
          </a:p>
        </p:txBody>
      </p:sp>
      <p:sp>
        <p:nvSpPr>
          <p:cNvPr id="3" name="Content Placeholder 2">
            <a:extLst>
              <a:ext uri="{FF2B5EF4-FFF2-40B4-BE49-F238E27FC236}">
                <a16:creationId xmlns:a16="http://schemas.microsoft.com/office/drawing/2014/main" id="{EF184F72-F516-E8C2-94FC-1567EA78940E}"/>
              </a:ext>
            </a:extLst>
          </p:cNvPr>
          <p:cNvSpPr>
            <a:spLocks noGrp="1"/>
          </p:cNvSpPr>
          <p:nvPr>
            <p:ph idx="1"/>
          </p:nvPr>
        </p:nvSpPr>
        <p:spPr>
          <a:xfrm>
            <a:off x="516099" y="1274884"/>
            <a:ext cx="4257810" cy="5297685"/>
          </a:xfrm>
          <a:solidFill>
            <a:srgbClr val="92D050"/>
          </a:solidFill>
        </p:spPr>
        <p:txBody>
          <a:bodyPr lIns="180000" tIns="180000" rIns="180000" bIns="180000">
            <a:normAutofit/>
          </a:bodyPr>
          <a:lstStyle/>
          <a:p>
            <a:pPr marL="0" indent="0">
              <a:buNone/>
            </a:pPr>
            <a:r>
              <a:rPr lang="de-CH" sz="1800" dirty="0">
                <a:latin typeface="Bahnschrift SemiCondensed" panose="020B0502040204020203" pitchFamily="34" charset="0"/>
              </a:rPr>
              <a:t>«Du bist ein Barmixer. Gib mir 1 Rezept für einen erfrischenden Sommerdrink mit Limoncello»</a:t>
            </a:r>
          </a:p>
        </p:txBody>
      </p:sp>
      <p:sp>
        <p:nvSpPr>
          <p:cNvPr id="6" name="Slide Number Placeholder 5">
            <a:extLst>
              <a:ext uri="{FF2B5EF4-FFF2-40B4-BE49-F238E27FC236}">
                <a16:creationId xmlns:a16="http://schemas.microsoft.com/office/drawing/2014/main" id="{8F51E7DB-D920-BBF4-AB2E-55FD2B630957}"/>
              </a:ext>
            </a:extLst>
          </p:cNvPr>
          <p:cNvSpPr>
            <a:spLocks noGrp="1"/>
          </p:cNvSpPr>
          <p:nvPr>
            <p:ph type="sldNum" sz="quarter" idx="12"/>
          </p:nvPr>
        </p:nvSpPr>
        <p:spPr/>
        <p:txBody>
          <a:bodyPr/>
          <a:lstStyle/>
          <a:p>
            <a:fld id="{5A33CB2A-1702-4C1D-9CC4-8D472D39F19E}" type="slidenum">
              <a:rPr lang="en-US" smtClean="0"/>
              <a:t>4</a:t>
            </a:fld>
            <a:endParaRPr lang="en-US"/>
          </a:p>
        </p:txBody>
      </p:sp>
      <p:sp>
        <p:nvSpPr>
          <p:cNvPr id="4" name="Content Placeholder 1">
            <a:extLst>
              <a:ext uri="{FF2B5EF4-FFF2-40B4-BE49-F238E27FC236}">
                <a16:creationId xmlns:a16="http://schemas.microsoft.com/office/drawing/2014/main" id="{1FFC07C0-BB80-A4D2-880D-D553D6C798F9}"/>
              </a:ext>
            </a:extLst>
          </p:cNvPr>
          <p:cNvSpPr txBox="1">
            <a:spLocks/>
          </p:cNvSpPr>
          <p:nvPr/>
        </p:nvSpPr>
        <p:spPr>
          <a:xfrm>
            <a:off x="5513162" y="1274883"/>
            <a:ext cx="6000326" cy="5297685"/>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00"/>
              </a:spcBef>
              <a:buFont typeface="Arial" panose="020B0604020202020204" pitchFamily="34" charset="0"/>
              <a:buNone/>
            </a:pPr>
            <a:r>
              <a:rPr lang="de-CH" sz="1300" dirty="0">
                <a:latin typeface="Cascadia Code" panose="020B0609020000020004" pitchFamily="49" charset="0"/>
                <a:ea typeface="Cascadia Code" panose="020B0609020000020004" pitchFamily="49" charset="0"/>
                <a:cs typeface="Cascadia Code" panose="020B0609020000020004" pitchFamily="49" charset="0"/>
              </a:rPr>
              <a:t>Klar, hier ein erfrischender Sommerdrink mit Limoncello:</a:t>
            </a:r>
          </a:p>
          <a:p>
            <a:pPr marL="0" indent="0">
              <a:spcBef>
                <a:spcPts val="300"/>
              </a:spcBef>
              <a:buFont typeface="Arial" panose="020B0604020202020204" pitchFamily="34" charset="0"/>
              <a:buNone/>
            </a:pPr>
            <a:r>
              <a:rPr lang="de-CH" sz="1300" dirty="0">
                <a:latin typeface="Cascadia Code" panose="020B0609020000020004" pitchFamily="49" charset="0"/>
                <a:ea typeface="Cascadia Code" panose="020B0609020000020004" pitchFamily="49" charset="0"/>
                <a:cs typeface="Cascadia Code" panose="020B0609020000020004" pitchFamily="49" charset="0"/>
              </a:rPr>
              <a:t>    Limoncello Spritz:</a:t>
            </a:r>
          </a:p>
          <a:p>
            <a:pPr marL="0" indent="0">
              <a:spcBef>
                <a:spcPts val="300"/>
              </a:spcBef>
              <a:buFont typeface="Arial" panose="020B0604020202020204" pitchFamily="34" charset="0"/>
              <a:buNone/>
            </a:pPr>
            <a:r>
              <a:rPr lang="de-CH" sz="1300" dirty="0">
                <a:latin typeface="Cascadia Code" panose="020B0609020000020004" pitchFamily="49" charset="0"/>
                <a:ea typeface="Cascadia Code" panose="020B0609020000020004" pitchFamily="49" charset="0"/>
                <a:cs typeface="Cascadia Code" panose="020B0609020000020004" pitchFamily="49" charset="0"/>
              </a:rPr>
              <a:t>        Zutaten:</a:t>
            </a:r>
          </a:p>
          <a:p>
            <a:pPr marL="0" indent="0">
              <a:spcBef>
                <a:spcPts val="300"/>
              </a:spcBef>
              <a:buFont typeface="Arial" panose="020B0604020202020204" pitchFamily="34" charset="0"/>
              <a:buNone/>
            </a:pPr>
            <a:r>
              <a:rPr lang="de-CH" sz="1300" dirty="0">
                <a:latin typeface="Cascadia Code" panose="020B0609020000020004" pitchFamily="49" charset="0"/>
                <a:ea typeface="Cascadia Code" panose="020B0609020000020004" pitchFamily="49" charset="0"/>
                <a:cs typeface="Cascadia Code" panose="020B0609020000020004" pitchFamily="49" charset="0"/>
              </a:rPr>
              <a:t>            60 ml Limoncello</a:t>
            </a:r>
          </a:p>
          <a:p>
            <a:pPr marL="0" indent="0">
              <a:spcBef>
                <a:spcPts val="300"/>
              </a:spcBef>
              <a:buFont typeface="Arial" panose="020B0604020202020204" pitchFamily="34" charset="0"/>
              <a:buNone/>
            </a:pPr>
            <a:r>
              <a:rPr lang="de-CH" sz="1300" dirty="0">
                <a:latin typeface="Cascadia Code" panose="020B0609020000020004" pitchFamily="49" charset="0"/>
                <a:ea typeface="Cascadia Code" panose="020B0609020000020004" pitchFamily="49" charset="0"/>
                <a:cs typeface="Cascadia Code" panose="020B0609020000020004" pitchFamily="49" charset="0"/>
              </a:rPr>
              <a:t>            30 ml Prosecco</a:t>
            </a:r>
          </a:p>
          <a:p>
            <a:pPr marL="0" indent="0">
              <a:spcBef>
                <a:spcPts val="300"/>
              </a:spcBef>
              <a:buFont typeface="Arial" panose="020B0604020202020204" pitchFamily="34" charset="0"/>
              <a:buNone/>
            </a:pPr>
            <a:r>
              <a:rPr lang="de-CH" sz="1300" dirty="0">
                <a:latin typeface="Cascadia Code" panose="020B0609020000020004" pitchFamily="49" charset="0"/>
                <a:ea typeface="Cascadia Code" panose="020B0609020000020004" pitchFamily="49" charset="0"/>
                <a:cs typeface="Cascadia Code" panose="020B0609020000020004" pitchFamily="49" charset="0"/>
              </a:rPr>
              <a:t>            Spritzer Soda</a:t>
            </a:r>
          </a:p>
          <a:p>
            <a:pPr marL="0" indent="0">
              <a:spcBef>
                <a:spcPts val="300"/>
              </a:spcBef>
              <a:buFont typeface="Arial" panose="020B0604020202020204" pitchFamily="34" charset="0"/>
              <a:buNone/>
            </a:pPr>
            <a:r>
              <a:rPr lang="de-CH" sz="1300" dirty="0">
                <a:latin typeface="Cascadia Code" panose="020B0609020000020004" pitchFamily="49" charset="0"/>
                <a:ea typeface="Cascadia Code" panose="020B0609020000020004" pitchFamily="49" charset="0"/>
                <a:cs typeface="Cascadia Code" panose="020B0609020000020004" pitchFamily="49" charset="0"/>
              </a:rPr>
              <a:t>            Eiswürfel</a:t>
            </a:r>
          </a:p>
          <a:p>
            <a:pPr marL="0" indent="0">
              <a:spcBef>
                <a:spcPts val="300"/>
              </a:spcBef>
              <a:buFont typeface="Arial" panose="020B0604020202020204" pitchFamily="34" charset="0"/>
              <a:buNone/>
            </a:pPr>
            <a:r>
              <a:rPr lang="de-CH" sz="1300" dirty="0">
                <a:latin typeface="Cascadia Code" panose="020B0609020000020004" pitchFamily="49" charset="0"/>
                <a:ea typeface="Cascadia Code" panose="020B0609020000020004" pitchFamily="49" charset="0"/>
                <a:cs typeface="Cascadia Code" panose="020B0609020000020004" pitchFamily="49" charset="0"/>
              </a:rPr>
              <a:t>            Zitronenscheibe zur Dekoration</a:t>
            </a:r>
          </a:p>
          <a:p>
            <a:pPr marL="0" indent="0">
              <a:spcBef>
                <a:spcPts val="300"/>
              </a:spcBef>
              <a:buFont typeface="Arial" panose="020B0604020202020204" pitchFamily="34" charset="0"/>
              <a:buNone/>
            </a:pPr>
            <a:r>
              <a:rPr lang="de-CH" sz="1300" dirty="0">
                <a:latin typeface="Cascadia Code" panose="020B0609020000020004" pitchFamily="49" charset="0"/>
                <a:ea typeface="Cascadia Code" panose="020B0609020000020004" pitchFamily="49" charset="0"/>
                <a:cs typeface="Cascadia Code" panose="020B0609020000020004" pitchFamily="49" charset="0"/>
              </a:rPr>
              <a:t>        Zubereitung:</a:t>
            </a:r>
          </a:p>
          <a:p>
            <a:pPr marL="0" indent="0">
              <a:spcBef>
                <a:spcPts val="300"/>
              </a:spcBef>
              <a:buFont typeface="Arial" panose="020B0604020202020204" pitchFamily="34" charset="0"/>
              <a:buNone/>
            </a:pPr>
            <a:r>
              <a:rPr lang="de-CH" sz="1300" dirty="0">
                <a:latin typeface="Cascadia Code" panose="020B0609020000020004" pitchFamily="49" charset="0"/>
                <a:ea typeface="Cascadia Code" panose="020B0609020000020004" pitchFamily="49" charset="0"/>
                <a:cs typeface="Cascadia Code" panose="020B0609020000020004" pitchFamily="49" charset="0"/>
              </a:rPr>
              <a:t>            Fülle ein Weinglas mit Eiswürfeln.</a:t>
            </a:r>
          </a:p>
          <a:p>
            <a:pPr marL="0" indent="0">
              <a:spcBef>
                <a:spcPts val="300"/>
              </a:spcBef>
              <a:buFont typeface="Arial" panose="020B0604020202020204" pitchFamily="34" charset="0"/>
              <a:buNone/>
            </a:pPr>
            <a:r>
              <a:rPr lang="de-CH" sz="1300" dirty="0">
                <a:latin typeface="Cascadia Code" panose="020B0609020000020004" pitchFamily="49" charset="0"/>
                <a:ea typeface="Cascadia Code" panose="020B0609020000020004" pitchFamily="49" charset="0"/>
                <a:cs typeface="Cascadia Code" panose="020B0609020000020004" pitchFamily="49" charset="0"/>
              </a:rPr>
              <a:t>            Gieße den Limoncello über das Eis.</a:t>
            </a:r>
          </a:p>
          <a:p>
            <a:pPr marL="0" indent="0">
              <a:spcBef>
                <a:spcPts val="300"/>
              </a:spcBef>
              <a:buFont typeface="Arial" panose="020B0604020202020204" pitchFamily="34" charset="0"/>
              <a:buNone/>
            </a:pPr>
            <a:r>
              <a:rPr lang="de-CH" sz="1300" dirty="0">
                <a:latin typeface="Cascadia Code" panose="020B0609020000020004" pitchFamily="49" charset="0"/>
                <a:ea typeface="Cascadia Code" panose="020B0609020000020004" pitchFamily="49" charset="0"/>
                <a:cs typeface="Cascadia Code" panose="020B0609020000020004" pitchFamily="49" charset="0"/>
              </a:rPr>
              <a:t>            Füge den Prosecco hinzu und rühre vorsichtig um.</a:t>
            </a:r>
          </a:p>
          <a:p>
            <a:pPr marL="0" indent="0">
              <a:spcBef>
                <a:spcPts val="300"/>
              </a:spcBef>
              <a:buFont typeface="Arial" panose="020B0604020202020204" pitchFamily="34" charset="0"/>
              <a:buNone/>
            </a:pPr>
            <a:r>
              <a:rPr lang="de-CH" sz="1300" dirty="0">
                <a:latin typeface="Cascadia Code" panose="020B0609020000020004" pitchFamily="49" charset="0"/>
                <a:ea typeface="Cascadia Code" panose="020B0609020000020004" pitchFamily="49" charset="0"/>
                <a:cs typeface="Cascadia Code" panose="020B0609020000020004" pitchFamily="49" charset="0"/>
              </a:rPr>
              <a:t>            Toppe mit einem Spritzer Soda.</a:t>
            </a:r>
          </a:p>
          <a:p>
            <a:pPr marL="0" indent="0">
              <a:spcBef>
                <a:spcPts val="300"/>
              </a:spcBef>
              <a:buFont typeface="Arial" panose="020B0604020202020204" pitchFamily="34" charset="0"/>
              <a:buNone/>
            </a:pPr>
            <a:r>
              <a:rPr lang="de-CH" sz="1300" dirty="0">
                <a:latin typeface="Cascadia Code" panose="020B0609020000020004" pitchFamily="49" charset="0"/>
                <a:ea typeface="Cascadia Code" panose="020B0609020000020004" pitchFamily="49" charset="0"/>
                <a:cs typeface="Cascadia Code" panose="020B0609020000020004" pitchFamily="49" charset="0"/>
              </a:rPr>
              <a:t>            Garniere mit einer Zitronenscheibe.</a:t>
            </a:r>
          </a:p>
          <a:p>
            <a:pPr marL="0" indent="0">
              <a:spcBef>
                <a:spcPts val="300"/>
              </a:spcBef>
              <a:buFont typeface="Arial" panose="020B0604020202020204" pitchFamily="34" charset="0"/>
              <a:buNone/>
            </a:pPr>
            <a:endParaRPr lang="de-CH" sz="1300" dirty="0">
              <a:latin typeface="Cascadia Code" panose="020B0609020000020004" pitchFamily="49" charset="0"/>
              <a:ea typeface="Cascadia Code" panose="020B0609020000020004" pitchFamily="49" charset="0"/>
              <a:cs typeface="Cascadia Code" panose="020B0609020000020004" pitchFamily="49" charset="0"/>
            </a:endParaRPr>
          </a:p>
          <a:p>
            <a:pPr marL="0" indent="0">
              <a:spcBef>
                <a:spcPts val="300"/>
              </a:spcBef>
              <a:buFont typeface="Arial" panose="020B0604020202020204" pitchFamily="34" charset="0"/>
              <a:buNone/>
            </a:pPr>
            <a:r>
              <a:rPr lang="de-CH" sz="1300" dirty="0">
                <a:latin typeface="Cascadia Code" panose="020B0609020000020004" pitchFamily="49" charset="0"/>
                <a:ea typeface="Cascadia Code" panose="020B0609020000020004" pitchFamily="49" charset="0"/>
                <a:cs typeface="Cascadia Code" panose="020B0609020000020004" pitchFamily="49" charset="0"/>
              </a:rPr>
              <a:t>Genieße diesen erfrischenden Limoncello-Cocktail an heißen Sommertagen!</a:t>
            </a:r>
          </a:p>
        </p:txBody>
      </p:sp>
    </p:spTree>
    <p:extLst>
      <p:ext uri="{BB962C8B-B14F-4D97-AF65-F5344CB8AC3E}">
        <p14:creationId xmlns:p14="http://schemas.microsoft.com/office/powerpoint/2010/main" val="271237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D9C1-6F2A-0F90-1295-AC2165A541FC}"/>
              </a:ext>
            </a:extLst>
          </p:cNvPr>
          <p:cNvSpPr>
            <a:spLocks noGrp="1"/>
          </p:cNvSpPr>
          <p:nvPr>
            <p:ph type="title"/>
          </p:nvPr>
        </p:nvSpPr>
        <p:spPr/>
        <p:txBody>
          <a:bodyPr/>
          <a:lstStyle/>
          <a:p>
            <a:r>
              <a:rPr lang="en-US" dirty="0"/>
              <a:t>Tipps</a:t>
            </a:r>
            <a:endParaRPr lang="de-CH" dirty="0"/>
          </a:p>
        </p:txBody>
      </p:sp>
      <p:sp>
        <p:nvSpPr>
          <p:cNvPr id="3" name="Content Placeholder 2">
            <a:extLst>
              <a:ext uri="{FF2B5EF4-FFF2-40B4-BE49-F238E27FC236}">
                <a16:creationId xmlns:a16="http://schemas.microsoft.com/office/drawing/2014/main" id="{517C21BA-021E-A8EB-4F7A-40DC8B244FBA}"/>
              </a:ext>
            </a:extLst>
          </p:cNvPr>
          <p:cNvSpPr>
            <a:spLocks noGrp="1"/>
          </p:cNvSpPr>
          <p:nvPr>
            <p:ph idx="1"/>
          </p:nvPr>
        </p:nvSpPr>
        <p:spPr/>
        <p:txBody>
          <a:bodyPr/>
          <a:lstStyle/>
          <a:p>
            <a:pPr marL="0" indent="0">
              <a:buNone/>
            </a:pPr>
            <a:r>
              <a:rPr lang="de-CH" noProof="0" dirty="0"/>
              <a:t>Was hat sich bewährt?</a:t>
            </a:r>
          </a:p>
          <a:p>
            <a:pPr marL="285750" indent="-285750">
              <a:buFontTx/>
              <a:buChar char="-"/>
            </a:pPr>
            <a:r>
              <a:rPr lang="de-CH" noProof="0" dirty="0"/>
              <a:t>Ehe- und Erbvertrag – federt im Konfliktfall sehr viel Emotionen und Streit ab</a:t>
            </a:r>
          </a:p>
          <a:p>
            <a:pPr marL="285750" indent="-285750">
              <a:buFontTx/>
              <a:buChar char="-"/>
            </a:pPr>
            <a:r>
              <a:rPr lang="de-CH" noProof="0" dirty="0"/>
              <a:t>Finanzielle Unabhängigkeit der Partner tut einer Beziehung gut</a:t>
            </a:r>
          </a:p>
          <a:p>
            <a:pPr marL="285750" indent="-285750">
              <a:buFontTx/>
              <a:buChar char="-"/>
            </a:pPr>
            <a:r>
              <a:rPr lang="de-CH" noProof="0" dirty="0"/>
              <a:t>Lerne mit Excel Prognosen über die Zeit zu machen</a:t>
            </a:r>
          </a:p>
          <a:p>
            <a:pPr marL="285750" indent="-285750">
              <a:buFontTx/>
              <a:buChar char="-"/>
            </a:pPr>
            <a:r>
              <a:rPr lang="de-CH" noProof="0" dirty="0"/>
              <a:t>Welche Bedeutung hat Geld für Dich und mich?</a:t>
            </a:r>
          </a:p>
          <a:p>
            <a:pPr marL="285750" indent="-285750">
              <a:buFontTx/>
              <a:buChar char="-"/>
            </a:pPr>
            <a:r>
              <a:rPr lang="de-CH" noProof="0" dirty="0"/>
              <a:t>Unterscheide zwischen Partnergeld, Freundschaftsgeld, Liebesgeld</a:t>
            </a:r>
          </a:p>
          <a:p>
            <a:pPr marL="834390" lvl="1" indent="-285750">
              <a:buFontTx/>
              <a:buChar char="-"/>
            </a:pPr>
            <a:r>
              <a:rPr lang="de-CH" noProof="0" dirty="0">
                <a:solidFill>
                  <a:srgbClr val="00B0F0"/>
                </a:solidFill>
              </a:rPr>
              <a:t>Partnergeld </a:t>
            </a:r>
            <a:r>
              <a:rPr lang="de-CH" noProof="0" dirty="0"/>
              <a:t>- kühl, mit kühlem Kopf rangehen</a:t>
            </a:r>
            <a:br>
              <a:rPr lang="de-CH" noProof="0" dirty="0"/>
            </a:br>
            <a:r>
              <a:rPr lang="de-CH" noProof="0" dirty="0"/>
              <a:t>Leistungen vergleichen aber keine Beträge, z.B. Kinderbetreuung == 8h-Arbeitstag, das bedeutet, dass man das nicht aufrechnen darf “Ich bringe das Geld nach Hause, also…”. Das wäre ein Beträge-Vergleich.</a:t>
            </a:r>
          </a:p>
          <a:p>
            <a:pPr marL="834390" lvl="1" indent="-285750">
              <a:buFontTx/>
              <a:buChar char="-"/>
            </a:pPr>
            <a:r>
              <a:rPr lang="de-CH" noProof="0" dirty="0">
                <a:solidFill>
                  <a:srgbClr val="FFC000"/>
                </a:solidFill>
              </a:rPr>
              <a:t>Freundschaftsgeld</a:t>
            </a:r>
            <a:r>
              <a:rPr lang="de-CH" noProof="0" dirty="0"/>
              <a:t> – warm, das Wohl des/der anderen ist das Ziel</a:t>
            </a:r>
            <a:br>
              <a:rPr lang="de-CH" noProof="0" dirty="0"/>
            </a:br>
            <a:r>
              <a:rPr lang="de-CH" noProof="0" dirty="0"/>
              <a:t>Dient dem Glück des/der anderen, z.B. um berufliche Entwicklung zu unterstützen</a:t>
            </a:r>
          </a:p>
          <a:p>
            <a:pPr marL="834390" lvl="1" indent="-285750">
              <a:buFontTx/>
              <a:buChar char="-"/>
            </a:pPr>
            <a:r>
              <a:rPr lang="de-CH" noProof="0" dirty="0">
                <a:solidFill>
                  <a:srgbClr val="FF0000"/>
                </a:solidFill>
              </a:rPr>
              <a:t>Liebesgeld</a:t>
            </a:r>
            <a:r>
              <a:rPr lang="de-CH" noProof="0" dirty="0"/>
              <a:t> – heiss, verdampft sobald es gegeben wurde</a:t>
            </a:r>
            <a:br>
              <a:rPr lang="de-CH" noProof="0" dirty="0"/>
            </a:br>
            <a:r>
              <a:rPr lang="de-CH" noProof="0" dirty="0"/>
              <a:t>Geschenktes Geld, um die eigene Liebe auszudrücken. Kann man weder zurückverlangen noch nachträglich aufrechnen</a:t>
            </a:r>
          </a:p>
        </p:txBody>
      </p:sp>
      <p:sp>
        <p:nvSpPr>
          <p:cNvPr id="4" name="Slide Number Placeholder 3">
            <a:extLst>
              <a:ext uri="{FF2B5EF4-FFF2-40B4-BE49-F238E27FC236}">
                <a16:creationId xmlns:a16="http://schemas.microsoft.com/office/drawing/2014/main" id="{EAC17A26-B8DF-8632-8235-E7832B5414ED}"/>
              </a:ext>
            </a:extLst>
          </p:cNvPr>
          <p:cNvSpPr>
            <a:spLocks noGrp="1"/>
          </p:cNvSpPr>
          <p:nvPr>
            <p:ph type="sldNum" sz="quarter" idx="12"/>
          </p:nvPr>
        </p:nvSpPr>
        <p:spPr/>
        <p:txBody>
          <a:bodyPr/>
          <a:lstStyle/>
          <a:p>
            <a:fld id="{5A33CB2A-1702-4C1D-9CC4-8D472D39F19E}" type="slidenum">
              <a:rPr lang="en-US" smtClean="0"/>
              <a:t>40</a:t>
            </a:fld>
            <a:endParaRPr lang="en-US"/>
          </a:p>
        </p:txBody>
      </p:sp>
    </p:spTree>
    <p:extLst>
      <p:ext uri="{BB962C8B-B14F-4D97-AF65-F5344CB8AC3E}">
        <p14:creationId xmlns:p14="http://schemas.microsoft.com/office/powerpoint/2010/main" val="3485430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0F16-88BB-0E3B-2106-7017C5AD0C67}"/>
              </a:ext>
            </a:extLst>
          </p:cNvPr>
          <p:cNvSpPr>
            <a:spLocks noGrp="1"/>
          </p:cNvSpPr>
          <p:nvPr>
            <p:ph type="title"/>
          </p:nvPr>
        </p:nvSpPr>
        <p:spPr/>
        <p:txBody>
          <a:bodyPr/>
          <a:lstStyle/>
          <a:p>
            <a:r>
              <a:rPr lang="en-US" dirty="0"/>
              <a:t>Was </a:t>
            </a:r>
            <a:r>
              <a:rPr lang="en-US" dirty="0" err="1"/>
              <a:t>sind</a:t>
            </a:r>
            <a:r>
              <a:rPr lang="en-US" dirty="0"/>
              <a:t> die </a:t>
            </a:r>
            <a:r>
              <a:rPr lang="en-US" dirty="0" err="1"/>
              <a:t>grössten</a:t>
            </a:r>
            <a:r>
              <a:rPr lang="en-US" dirty="0"/>
              <a:t> Fallen für </a:t>
            </a:r>
            <a:r>
              <a:rPr lang="en-US" dirty="0" err="1"/>
              <a:t>Paare</a:t>
            </a:r>
            <a:r>
              <a:rPr lang="en-US" dirty="0"/>
              <a:t>?</a:t>
            </a:r>
            <a:endParaRPr lang="de-CH" dirty="0"/>
          </a:p>
        </p:txBody>
      </p:sp>
      <p:sp>
        <p:nvSpPr>
          <p:cNvPr id="3" name="Content Placeholder 2">
            <a:extLst>
              <a:ext uri="{FF2B5EF4-FFF2-40B4-BE49-F238E27FC236}">
                <a16:creationId xmlns:a16="http://schemas.microsoft.com/office/drawing/2014/main" id="{60D334D1-BE35-2DA5-8B62-5477C1453DF1}"/>
              </a:ext>
            </a:extLst>
          </p:cNvPr>
          <p:cNvSpPr>
            <a:spLocks noGrp="1"/>
          </p:cNvSpPr>
          <p:nvPr>
            <p:ph idx="1"/>
          </p:nvPr>
        </p:nvSpPr>
        <p:spPr>
          <a:xfrm>
            <a:off x="516098" y="1093305"/>
            <a:ext cx="7411159" cy="5220684"/>
          </a:xfrm>
        </p:spPr>
        <p:txBody>
          <a:bodyPr>
            <a:normAutofit/>
          </a:bodyPr>
          <a:lstStyle/>
          <a:p>
            <a:endParaRPr lang="en-US" dirty="0"/>
          </a:p>
          <a:p>
            <a:pPr marL="0" indent="0">
              <a:buNone/>
            </a:pPr>
            <a:r>
              <a:rPr lang="en-US" b="1" dirty="0" err="1"/>
              <a:t>Keine</a:t>
            </a:r>
            <a:r>
              <a:rPr lang="en-US" b="1" dirty="0"/>
              <a:t> </a:t>
            </a:r>
            <a:r>
              <a:rPr lang="en-US" b="1" dirty="0" err="1"/>
              <a:t>Verträge</a:t>
            </a:r>
            <a:r>
              <a:rPr lang="en-US" b="1" dirty="0"/>
              <a:t> und </a:t>
            </a:r>
            <a:r>
              <a:rPr lang="en-US" b="1" dirty="0" err="1"/>
              <a:t>Abmachungen</a:t>
            </a:r>
            <a:r>
              <a:rPr lang="en-US" b="1" dirty="0"/>
              <a:t> </a:t>
            </a:r>
            <a:r>
              <a:rPr lang="en-US" b="1" dirty="0" err="1"/>
              <a:t>zu</a:t>
            </a:r>
            <a:r>
              <a:rPr lang="en-US" b="1" dirty="0"/>
              <a:t> </a:t>
            </a:r>
            <a:r>
              <a:rPr lang="en-US" b="1" dirty="0" err="1"/>
              <a:t>schliessen</a:t>
            </a:r>
            <a:endParaRPr lang="en-US" b="1" dirty="0"/>
          </a:p>
          <a:p>
            <a:pPr marL="0" indent="0">
              <a:buNone/>
            </a:pPr>
            <a:r>
              <a:rPr lang="en-US" dirty="0"/>
              <a:t>Alleine </a:t>
            </a:r>
            <a:r>
              <a:rPr lang="en-US" dirty="0" err="1"/>
              <a:t>darüber</a:t>
            </a:r>
            <a:r>
              <a:rPr lang="en-US" dirty="0"/>
              <a:t> </a:t>
            </a:r>
            <a:r>
              <a:rPr lang="en-US" dirty="0" err="1"/>
              <a:t>zu</a:t>
            </a:r>
            <a:r>
              <a:rPr lang="en-US" dirty="0"/>
              <a:t> </a:t>
            </a:r>
            <a:r>
              <a:rPr lang="en-US" dirty="0" err="1"/>
              <a:t>reden</a:t>
            </a:r>
            <a:r>
              <a:rPr lang="en-US" dirty="0"/>
              <a:t> </a:t>
            </a:r>
            <a:r>
              <a:rPr lang="en-US" dirty="0" err="1"/>
              <a:t>bringt</a:t>
            </a:r>
            <a:r>
              <a:rPr lang="en-US" dirty="0"/>
              <a:t> </a:t>
            </a:r>
            <a:r>
              <a:rPr lang="en-US" dirty="0" err="1"/>
              <a:t>Klarheit</a:t>
            </a:r>
            <a:r>
              <a:rPr lang="en-US" dirty="0"/>
              <a:t> </a:t>
            </a:r>
            <a:r>
              <a:rPr lang="en-US" dirty="0" err="1"/>
              <a:t>zu</a:t>
            </a:r>
            <a:r>
              <a:rPr lang="en-US" dirty="0"/>
              <a:t> den </a:t>
            </a:r>
            <a:r>
              <a:rPr lang="en-US" dirty="0" err="1"/>
              <a:t>Erwartungen</a:t>
            </a:r>
            <a:r>
              <a:rPr lang="en-US" dirty="0"/>
              <a:t>, </a:t>
            </a:r>
            <a:r>
              <a:rPr lang="en-US" dirty="0" err="1"/>
              <a:t>Vorstellungen</a:t>
            </a:r>
            <a:r>
              <a:rPr lang="en-US" dirty="0"/>
              <a:t> und </a:t>
            </a:r>
            <a:r>
              <a:rPr lang="en-US" dirty="0" err="1"/>
              <a:t>Werten</a:t>
            </a:r>
            <a:r>
              <a:rPr lang="en-US" dirty="0"/>
              <a:t> des Partners, der </a:t>
            </a:r>
            <a:r>
              <a:rPr lang="en-US" dirty="0" err="1"/>
              <a:t>Partnerin</a:t>
            </a:r>
            <a:r>
              <a:rPr lang="en-US" dirty="0"/>
              <a:t>.</a:t>
            </a:r>
          </a:p>
          <a:p>
            <a:pPr marL="0" indent="0">
              <a:buNone/>
            </a:pPr>
            <a:endParaRPr lang="en-US" dirty="0"/>
          </a:p>
          <a:p>
            <a:pPr marL="0" indent="0">
              <a:buNone/>
            </a:pPr>
            <a:r>
              <a:rPr lang="en-US" b="1" dirty="0" err="1"/>
              <a:t>Geschenk</a:t>
            </a:r>
            <a:r>
              <a:rPr lang="en-US" b="1" dirty="0"/>
              <a:t> </a:t>
            </a:r>
            <a:r>
              <a:rPr lang="en-US" b="1" dirty="0" err="1"/>
              <a:t>behaupten</a:t>
            </a:r>
            <a:r>
              <a:rPr lang="en-US" b="1" dirty="0"/>
              <a:t> </a:t>
            </a:r>
            <a:r>
              <a:rPr lang="en-US" b="1" dirty="0" err="1"/>
              <a:t>aber</a:t>
            </a:r>
            <a:r>
              <a:rPr lang="en-US" b="1" dirty="0"/>
              <a:t> </a:t>
            </a:r>
            <a:r>
              <a:rPr lang="en-US" b="1" dirty="0" err="1"/>
              <a:t>Investition</a:t>
            </a:r>
            <a:r>
              <a:rPr lang="en-US" b="1" dirty="0"/>
              <a:t> </a:t>
            </a:r>
            <a:r>
              <a:rPr lang="en-US" b="1" dirty="0" err="1"/>
              <a:t>tätigen</a:t>
            </a:r>
            <a:endParaRPr lang="en-US" b="1" dirty="0"/>
          </a:p>
          <a:p>
            <a:pPr marL="0" indent="0">
              <a:buNone/>
            </a:pPr>
            <a:r>
              <a:rPr lang="en-US" dirty="0" err="1"/>
              <a:t>Extrembeispiel</a:t>
            </a:r>
            <a:r>
              <a:rPr lang="en-US" dirty="0"/>
              <a:t> </a:t>
            </a:r>
            <a:r>
              <a:rPr lang="en-US" dirty="0" err="1"/>
              <a:t>aus</a:t>
            </a:r>
            <a:r>
              <a:rPr lang="en-US" dirty="0"/>
              <a:t> der Praxis: “Ich </a:t>
            </a:r>
            <a:r>
              <a:rPr lang="en-US" dirty="0" err="1"/>
              <a:t>habe</a:t>
            </a:r>
            <a:r>
              <a:rPr lang="en-US" dirty="0"/>
              <a:t> Dir die </a:t>
            </a:r>
            <a:r>
              <a:rPr lang="en-US" dirty="0" err="1"/>
              <a:t>Brustvergrösserung</a:t>
            </a:r>
            <a:r>
              <a:rPr lang="en-US" dirty="0"/>
              <a:t> </a:t>
            </a:r>
            <a:r>
              <a:rPr lang="en-US" dirty="0" err="1"/>
              <a:t>geschenkt</a:t>
            </a:r>
            <a:r>
              <a:rPr lang="en-US" dirty="0"/>
              <a:t> </a:t>
            </a:r>
            <a:r>
              <a:rPr lang="en-US" dirty="0" err="1"/>
              <a:t>aber</a:t>
            </a:r>
            <a:r>
              <a:rPr lang="en-US" dirty="0"/>
              <a:t> Du </a:t>
            </a:r>
            <a:r>
              <a:rPr lang="en-US" dirty="0" err="1"/>
              <a:t>schläfst</a:t>
            </a:r>
            <a:r>
              <a:rPr lang="en-US" dirty="0"/>
              <a:t> </a:t>
            </a:r>
            <a:r>
              <a:rPr lang="en-US" dirty="0" err="1"/>
              <a:t>doch</a:t>
            </a:r>
            <a:r>
              <a:rPr lang="en-US" dirty="0"/>
              <a:t> </a:t>
            </a:r>
            <a:r>
              <a:rPr lang="en-US" dirty="0" err="1"/>
              <a:t>nicht</a:t>
            </a:r>
            <a:r>
              <a:rPr lang="en-US" dirty="0"/>
              <a:t> </a:t>
            </a:r>
            <a:r>
              <a:rPr lang="en-US" dirty="0" err="1"/>
              <a:t>mehr</a:t>
            </a:r>
            <a:r>
              <a:rPr lang="en-US" dirty="0"/>
              <a:t> </a:t>
            </a:r>
            <a:r>
              <a:rPr lang="en-US" dirty="0" err="1"/>
              <a:t>mit</a:t>
            </a:r>
            <a:r>
              <a:rPr lang="en-US" dirty="0"/>
              <a:t> mir”</a:t>
            </a:r>
          </a:p>
          <a:p>
            <a:pPr marL="0" indent="0">
              <a:buNone/>
            </a:pPr>
            <a:endParaRPr lang="en-US" dirty="0"/>
          </a:p>
          <a:p>
            <a:pPr marL="0" indent="0">
              <a:buNone/>
            </a:pPr>
            <a:r>
              <a:rPr lang="en-US" b="1" dirty="0" err="1"/>
              <a:t>Geheimnisse</a:t>
            </a:r>
            <a:endParaRPr lang="en-US" b="1" dirty="0"/>
          </a:p>
          <a:p>
            <a:pPr marL="0" indent="0">
              <a:buNone/>
            </a:pPr>
            <a:r>
              <a:rPr lang="de-CH" dirty="0"/>
              <a:t>Intransparente Ausgaben, verstecktes Vermögen, Schulden</a:t>
            </a:r>
            <a:br>
              <a:rPr lang="de-CH" dirty="0"/>
            </a:br>
            <a:r>
              <a:rPr lang="de-CH" dirty="0"/>
              <a:t>=&gt; Extremer Vertrauensbruch!</a:t>
            </a:r>
          </a:p>
        </p:txBody>
      </p:sp>
      <p:sp>
        <p:nvSpPr>
          <p:cNvPr id="4" name="Slide Number Placeholder 3">
            <a:extLst>
              <a:ext uri="{FF2B5EF4-FFF2-40B4-BE49-F238E27FC236}">
                <a16:creationId xmlns:a16="http://schemas.microsoft.com/office/drawing/2014/main" id="{90E7733F-D44A-D273-EC20-FC61A298497B}"/>
              </a:ext>
            </a:extLst>
          </p:cNvPr>
          <p:cNvSpPr>
            <a:spLocks noGrp="1"/>
          </p:cNvSpPr>
          <p:nvPr>
            <p:ph type="sldNum" sz="quarter" idx="12"/>
          </p:nvPr>
        </p:nvSpPr>
        <p:spPr/>
        <p:txBody>
          <a:bodyPr/>
          <a:lstStyle/>
          <a:p>
            <a:fld id="{5A33CB2A-1702-4C1D-9CC4-8D472D39F19E}" type="slidenum">
              <a:rPr lang="en-US" smtClean="0"/>
              <a:t>41</a:t>
            </a:fld>
            <a:endParaRPr lang="en-US"/>
          </a:p>
        </p:txBody>
      </p:sp>
      <p:pic>
        <p:nvPicPr>
          <p:cNvPr id="6" name="Picture 5">
            <a:extLst>
              <a:ext uri="{FF2B5EF4-FFF2-40B4-BE49-F238E27FC236}">
                <a16:creationId xmlns:a16="http://schemas.microsoft.com/office/drawing/2014/main" id="{6C4D4C25-FFBD-73A2-494B-203917AB1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3050" y="2830461"/>
            <a:ext cx="2171700" cy="1905000"/>
          </a:xfrm>
          <a:prstGeom prst="rect">
            <a:avLst/>
          </a:prstGeom>
        </p:spPr>
      </p:pic>
      <p:pic>
        <p:nvPicPr>
          <p:cNvPr id="8" name="Picture 7">
            <a:extLst>
              <a:ext uri="{FF2B5EF4-FFF2-40B4-BE49-F238E27FC236}">
                <a16:creationId xmlns:a16="http://schemas.microsoft.com/office/drawing/2014/main" id="{EC22AC83-B460-B5A0-9E36-FDE84D83C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7516" y="1201996"/>
            <a:ext cx="1742768" cy="1742768"/>
          </a:xfrm>
          <a:prstGeom prst="rect">
            <a:avLst/>
          </a:prstGeom>
        </p:spPr>
      </p:pic>
      <p:pic>
        <p:nvPicPr>
          <p:cNvPr id="7" name="Picture 6" descr="A person holding her head in her hands&#10;&#10;AI-generated content may be incorrect.">
            <a:extLst>
              <a:ext uri="{FF2B5EF4-FFF2-40B4-BE49-F238E27FC236}">
                <a16:creationId xmlns:a16="http://schemas.microsoft.com/office/drawing/2014/main" id="{5E29EAB3-21CA-A65A-79EA-1E330F016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131" y="4846100"/>
            <a:ext cx="2698357" cy="1517826"/>
          </a:xfrm>
          <a:prstGeom prst="rect">
            <a:avLst/>
          </a:prstGeom>
        </p:spPr>
      </p:pic>
    </p:spTree>
    <p:extLst>
      <p:ext uri="{BB962C8B-B14F-4D97-AF65-F5344CB8AC3E}">
        <p14:creationId xmlns:p14="http://schemas.microsoft.com/office/powerpoint/2010/main" val="345419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34FC6-1F80-D5DA-8603-C4E4A63CE978}"/>
              </a:ext>
            </a:extLst>
          </p:cNvPr>
          <p:cNvSpPr>
            <a:spLocks noGrp="1"/>
          </p:cNvSpPr>
          <p:nvPr>
            <p:ph type="title"/>
          </p:nvPr>
        </p:nvSpPr>
        <p:spPr/>
        <p:txBody>
          <a:bodyPr/>
          <a:lstStyle/>
          <a:p>
            <a:r>
              <a:rPr lang="en-US" dirty="0"/>
              <a:t>Ein </a:t>
            </a:r>
            <a:r>
              <a:rPr lang="en-US" dirty="0" err="1"/>
              <a:t>Beispiel</a:t>
            </a:r>
            <a:r>
              <a:rPr lang="en-US" dirty="0"/>
              <a:t>: Was </a:t>
            </a:r>
            <a:r>
              <a:rPr lang="en-US" dirty="0" err="1"/>
              <a:t>machen</a:t>
            </a:r>
            <a:r>
              <a:rPr lang="en-US" dirty="0"/>
              <a:t> </a:t>
            </a:r>
            <a:r>
              <a:rPr lang="en-US" dirty="0" err="1"/>
              <a:t>wir</a:t>
            </a:r>
            <a:r>
              <a:rPr lang="en-US" dirty="0"/>
              <a:t>?</a:t>
            </a:r>
            <a:endParaRPr lang="de-CH" dirty="0"/>
          </a:p>
        </p:txBody>
      </p:sp>
      <p:sp>
        <p:nvSpPr>
          <p:cNvPr id="3" name="Content Placeholder 2">
            <a:extLst>
              <a:ext uri="{FF2B5EF4-FFF2-40B4-BE49-F238E27FC236}">
                <a16:creationId xmlns:a16="http://schemas.microsoft.com/office/drawing/2014/main" id="{CEF2C3E5-A6CD-953C-CD06-D56E4C88A083}"/>
              </a:ext>
            </a:extLst>
          </p:cNvPr>
          <p:cNvSpPr>
            <a:spLocks noGrp="1"/>
          </p:cNvSpPr>
          <p:nvPr>
            <p:ph idx="1"/>
          </p:nvPr>
        </p:nvSpPr>
        <p:spPr/>
        <p:txBody>
          <a:bodyPr/>
          <a:lstStyle/>
          <a:p>
            <a:pPr marL="0" indent="0">
              <a:buNone/>
            </a:pPr>
            <a:r>
              <a:rPr lang="en-US" b="1" dirty="0"/>
              <a:t>Situation</a:t>
            </a:r>
          </a:p>
          <a:p>
            <a:pPr marL="0" indent="0">
              <a:buNone/>
            </a:pPr>
            <a:r>
              <a:rPr lang="en-US" dirty="0"/>
              <a:t>Jeder hat sein </a:t>
            </a:r>
            <a:r>
              <a:rPr lang="en-US" dirty="0" err="1"/>
              <a:t>eigenes</a:t>
            </a:r>
            <a:r>
              <a:rPr lang="en-US" dirty="0"/>
              <a:t> </a:t>
            </a:r>
            <a:r>
              <a:rPr lang="en-US" dirty="0" err="1"/>
              <a:t>Konto</a:t>
            </a:r>
            <a:r>
              <a:rPr lang="en-US" dirty="0"/>
              <a:t> 			=&gt; </a:t>
            </a:r>
            <a:r>
              <a:rPr lang="en-US" dirty="0" err="1"/>
              <a:t>finanzielle</a:t>
            </a:r>
            <a:r>
              <a:rPr lang="en-US" dirty="0"/>
              <a:t> </a:t>
            </a:r>
            <a:r>
              <a:rPr lang="en-US" dirty="0" err="1"/>
              <a:t>Unabhängigkeit</a:t>
            </a:r>
            <a:endParaRPr lang="en-US" dirty="0"/>
          </a:p>
          <a:p>
            <a:pPr marL="0" indent="0">
              <a:buNone/>
            </a:pPr>
            <a:r>
              <a:rPr lang="en-US" dirty="0"/>
              <a:t>Es </a:t>
            </a:r>
            <a:r>
              <a:rPr lang="en-US" dirty="0" err="1"/>
              <a:t>gibt</a:t>
            </a:r>
            <a:r>
              <a:rPr lang="en-US" dirty="0"/>
              <a:t> </a:t>
            </a:r>
            <a:r>
              <a:rPr lang="en-US" dirty="0" err="1"/>
              <a:t>ein</a:t>
            </a:r>
            <a:r>
              <a:rPr lang="en-US" dirty="0"/>
              <a:t> </a:t>
            </a:r>
            <a:r>
              <a:rPr lang="en-US" dirty="0" err="1"/>
              <a:t>zusätzliches</a:t>
            </a:r>
            <a:r>
              <a:rPr lang="en-US" dirty="0"/>
              <a:t> </a:t>
            </a:r>
            <a:r>
              <a:rPr lang="en-US" dirty="0" err="1"/>
              <a:t>gemeinsames</a:t>
            </a:r>
            <a:r>
              <a:rPr lang="en-US" dirty="0"/>
              <a:t> </a:t>
            </a:r>
            <a:r>
              <a:rPr lang="en-US" dirty="0" err="1"/>
              <a:t>Konto</a:t>
            </a:r>
            <a:endParaRPr lang="en-US" dirty="0"/>
          </a:p>
          <a:p>
            <a:pPr marL="0" indent="0">
              <a:buNone/>
            </a:pPr>
            <a:endParaRPr lang="en-US" dirty="0"/>
          </a:p>
          <a:p>
            <a:pPr marL="0" indent="0">
              <a:buNone/>
            </a:pPr>
            <a:r>
              <a:rPr lang="en-US" b="1" dirty="0" err="1"/>
              <a:t>Regeln</a:t>
            </a:r>
            <a:endParaRPr lang="en-US" b="1" dirty="0"/>
          </a:p>
          <a:p>
            <a:pPr marL="0" indent="0">
              <a:buNone/>
            </a:pPr>
            <a:r>
              <a:rPr lang="en-US" dirty="0"/>
              <a:t>Michael </a:t>
            </a:r>
            <a:r>
              <a:rPr lang="en-US" dirty="0" err="1"/>
              <a:t>zahlt</a:t>
            </a:r>
            <a:r>
              <a:rPr lang="en-US" dirty="0"/>
              <a:t> von </a:t>
            </a:r>
            <a:r>
              <a:rPr lang="en-US" dirty="0" err="1"/>
              <a:t>seinem</a:t>
            </a:r>
            <a:r>
              <a:rPr lang="en-US" dirty="0"/>
              <a:t> </a:t>
            </a:r>
            <a:r>
              <a:rPr lang="en-US" dirty="0" err="1"/>
              <a:t>Konto</a:t>
            </a:r>
            <a:r>
              <a:rPr lang="en-US" dirty="0"/>
              <a:t>: </a:t>
            </a:r>
            <a:r>
              <a:rPr lang="en-US" dirty="0" err="1"/>
              <a:t>Unterhalt</a:t>
            </a:r>
            <a:r>
              <a:rPr lang="en-US" dirty="0"/>
              <a:t> seiner Kinder, </a:t>
            </a:r>
            <a:r>
              <a:rPr lang="en-US" dirty="0" err="1"/>
              <a:t>sehr</a:t>
            </a:r>
            <a:r>
              <a:rPr lang="en-US" dirty="0"/>
              <a:t> oft </a:t>
            </a:r>
            <a:r>
              <a:rPr lang="en-US" dirty="0" err="1"/>
              <a:t>Wochenend-Ferien</a:t>
            </a:r>
            <a:endParaRPr lang="en-US" dirty="0"/>
          </a:p>
          <a:p>
            <a:pPr marL="0" indent="0">
              <a:buNone/>
            </a:pPr>
            <a:r>
              <a:rPr lang="en-US" dirty="0"/>
              <a:t>Konni </a:t>
            </a:r>
            <a:r>
              <a:rPr lang="en-US" dirty="0" err="1"/>
              <a:t>zahlt</a:t>
            </a:r>
            <a:r>
              <a:rPr lang="en-US" dirty="0"/>
              <a:t> von </a:t>
            </a:r>
            <a:r>
              <a:rPr lang="en-US" dirty="0" err="1"/>
              <a:t>ihrem</a:t>
            </a:r>
            <a:r>
              <a:rPr lang="en-US" dirty="0"/>
              <a:t> </a:t>
            </a:r>
            <a:r>
              <a:rPr lang="en-US" dirty="0" err="1"/>
              <a:t>Konto</a:t>
            </a:r>
            <a:r>
              <a:rPr lang="en-US" dirty="0"/>
              <a:t>: alle </a:t>
            </a:r>
            <a:r>
              <a:rPr lang="en-US" dirty="0" err="1"/>
              <a:t>Lebensmittel</a:t>
            </a:r>
            <a:endParaRPr lang="en-US" dirty="0"/>
          </a:p>
          <a:p>
            <a:pPr marL="0" indent="0">
              <a:buNone/>
            </a:pPr>
            <a:r>
              <a:rPr lang="en-US" dirty="0" err="1"/>
              <a:t>Investitionen</a:t>
            </a:r>
            <a:r>
              <a:rPr lang="en-US" dirty="0"/>
              <a:t> &amp; </a:t>
            </a:r>
            <a:r>
              <a:rPr lang="en-US" dirty="0" err="1"/>
              <a:t>Sparbemühungen</a:t>
            </a:r>
            <a:r>
              <a:rPr lang="en-US" dirty="0"/>
              <a:t> </a:t>
            </a:r>
            <a:r>
              <a:rPr lang="en-US" dirty="0" err="1"/>
              <a:t>werden</a:t>
            </a:r>
            <a:r>
              <a:rPr lang="en-US" dirty="0"/>
              <a:t> </a:t>
            </a:r>
            <a:r>
              <a:rPr lang="en-US" dirty="0" err="1"/>
              <a:t>gemeinsam</a:t>
            </a:r>
            <a:r>
              <a:rPr lang="en-US" dirty="0"/>
              <a:t> </a:t>
            </a:r>
            <a:r>
              <a:rPr lang="en-US" dirty="0" err="1"/>
              <a:t>besprochen</a:t>
            </a:r>
            <a:endParaRPr lang="en-US" dirty="0"/>
          </a:p>
          <a:p>
            <a:pPr marL="0" indent="0">
              <a:buNone/>
            </a:pPr>
            <a:endParaRPr lang="en-US" dirty="0"/>
          </a:p>
          <a:p>
            <a:pPr marL="0" indent="0">
              <a:buNone/>
            </a:pPr>
            <a:r>
              <a:rPr lang="en-US" b="1" dirty="0"/>
              <a:t>Kein </a:t>
            </a:r>
            <a:r>
              <a:rPr lang="en-US" b="1" dirty="0" err="1"/>
              <a:t>Regeln</a:t>
            </a:r>
            <a:endParaRPr lang="en-US" b="1" dirty="0"/>
          </a:p>
          <a:p>
            <a:pPr marL="0" indent="0">
              <a:buNone/>
            </a:pPr>
            <a:r>
              <a:rPr lang="en-US" dirty="0"/>
              <a:t>Restaurant-</a:t>
            </a:r>
            <a:r>
              <a:rPr lang="en-US" dirty="0" err="1"/>
              <a:t>Besuche</a:t>
            </a:r>
            <a:endParaRPr lang="de-CH" dirty="0"/>
          </a:p>
        </p:txBody>
      </p:sp>
      <p:sp>
        <p:nvSpPr>
          <p:cNvPr id="4" name="Slide Number Placeholder 3">
            <a:extLst>
              <a:ext uri="{FF2B5EF4-FFF2-40B4-BE49-F238E27FC236}">
                <a16:creationId xmlns:a16="http://schemas.microsoft.com/office/drawing/2014/main" id="{7EC3F19E-7B26-BB68-019B-9F6AD6AC5262}"/>
              </a:ext>
            </a:extLst>
          </p:cNvPr>
          <p:cNvSpPr>
            <a:spLocks noGrp="1"/>
          </p:cNvSpPr>
          <p:nvPr>
            <p:ph type="sldNum" sz="quarter" idx="12"/>
          </p:nvPr>
        </p:nvSpPr>
        <p:spPr/>
        <p:txBody>
          <a:bodyPr/>
          <a:lstStyle/>
          <a:p>
            <a:fld id="{5A33CB2A-1702-4C1D-9CC4-8D472D39F19E}" type="slidenum">
              <a:rPr lang="en-US" smtClean="0"/>
              <a:t>42</a:t>
            </a:fld>
            <a:endParaRPr lang="en-US"/>
          </a:p>
        </p:txBody>
      </p:sp>
    </p:spTree>
    <p:extLst>
      <p:ext uri="{BB962C8B-B14F-4D97-AF65-F5344CB8AC3E}">
        <p14:creationId xmlns:p14="http://schemas.microsoft.com/office/powerpoint/2010/main" val="37221599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AE8B1-A39C-1ACE-F306-A02D01D84F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0B7F40-9694-E6CA-D72F-403FCE964818}"/>
              </a:ext>
            </a:extLst>
          </p:cNvPr>
          <p:cNvSpPr>
            <a:spLocks noGrp="1"/>
          </p:cNvSpPr>
          <p:nvPr>
            <p:ph type="title"/>
          </p:nvPr>
        </p:nvSpPr>
        <p:spPr/>
        <p:txBody>
          <a:bodyPr/>
          <a:lstStyle/>
          <a:p>
            <a:r>
              <a:rPr lang="en-US" dirty="0"/>
              <a:t>Ein </a:t>
            </a:r>
            <a:r>
              <a:rPr lang="en-US" dirty="0" err="1"/>
              <a:t>Beispiel</a:t>
            </a:r>
            <a:r>
              <a:rPr lang="en-US" dirty="0"/>
              <a:t>: Was </a:t>
            </a:r>
            <a:r>
              <a:rPr lang="en-US" dirty="0" err="1"/>
              <a:t>machen</a:t>
            </a:r>
            <a:r>
              <a:rPr lang="en-US" dirty="0"/>
              <a:t> </a:t>
            </a:r>
            <a:r>
              <a:rPr lang="en-US" dirty="0" err="1"/>
              <a:t>wir</a:t>
            </a:r>
            <a:r>
              <a:rPr lang="en-US" dirty="0"/>
              <a:t>?</a:t>
            </a:r>
            <a:endParaRPr lang="de-CH" dirty="0"/>
          </a:p>
        </p:txBody>
      </p:sp>
      <p:sp>
        <p:nvSpPr>
          <p:cNvPr id="3" name="Content Placeholder 2">
            <a:extLst>
              <a:ext uri="{FF2B5EF4-FFF2-40B4-BE49-F238E27FC236}">
                <a16:creationId xmlns:a16="http://schemas.microsoft.com/office/drawing/2014/main" id="{BC30F86D-0A41-9E6E-9C37-27289BE0647F}"/>
              </a:ext>
            </a:extLst>
          </p:cNvPr>
          <p:cNvSpPr>
            <a:spLocks noGrp="1"/>
          </p:cNvSpPr>
          <p:nvPr>
            <p:ph idx="1"/>
          </p:nvPr>
        </p:nvSpPr>
        <p:spPr>
          <a:xfrm>
            <a:off x="516098" y="1058030"/>
            <a:ext cx="5013445" cy="5220684"/>
          </a:xfrm>
        </p:spPr>
        <p:txBody>
          <a:bodyPr/>
          <a:lstStyle/>
          <a:p>
            <a:pPr marL="0" indent="0">
              <a:buNone/>
            </a:pPr>
            <a:r>
              <a:rPr lang="en-US" b="1" dirty="0" err="1"/>
              <a:t>Transparenz</a:t>
            </a:r>
            <a:endParaRPr lang="en-US" b="1" dirty="0"/>
          </a:p>
          <a:p>
            <a:pPr marL="0" indent="0">
              <a:buNone/>
            </a:pPr>
            <a:r>
              <a:rPr lang="en-US" dirty="0" err="1"/>
              <a:t>Monatlich</a:t>
            </a:r>
            <a:r>
              <a:rPr lang="en-US" dirty="0"/>
              <a:t> </a:t>
            </a:r>
            <a:r>
              <a:rPr lang="en-US" dirty="0" err="1"/>
              <a:t>gibt</a:t>
            </a:r>
            <a:r>
              <a:rPr lang="en-US" dirty="0"/>
              <a:t> es </a:t>
            </a:r>
            <a:r>
              <a:rPr lang="en-US" dirty="0" err="1"/>
              <a:t>einen</a:t>
            </a:r>
            <a:r>
              <a:rPr lang="en-US" dirty="0"/>
              <a:t> </a:t>
            </a:r>
            <a:r>
              <a:rPr lang="en-US" dirty="0" err="1"/>
              <a:t>Finanz-Bericht</a:t>
            </a:r>
            <a:r>
              <a:rPr lang="en-US" dirty="0"/>
              <a:t> </a:t>
            </a:r>
            <a:r>
              <a:rPr lang="en-US" dirty="0" err="1"/>
              <a:t>mit</a:t>
            </a:r>
            <a:endParaRPr lang="en-US" dirty="0"/>
          </a:p>
          <a:p>
            <a:pPr marL="285750" indent="-285750">
              <a:buFontTx/>
              <a:buChar char="-"/>
            </a:pPr>
            <a:r>
              <a:rPr lang="en-US" dirty="0" err="1"/>
              <a:t>Liste</a:t>
            </a:r>
            <a:r>
              <a:rPr lang="en-US" dirty="0"/>
              <a:t> </a:t>
            </a:r>
            <a:r>
              <a:rPr lang="en-US" dirty="0" err="1"/>
              <a:t>aller</a:t>
            </a:r>
            <a:r>
              <a:rPr lang="en-US" dirty="0"/>
              <a:t> </a:t>
            </a:r>
            <a:r>
              <a:rPr lang="en-US" dirty="0" err="1"/>
              <a:t>Überweisungen</a:t>
            </a:r>
            <a:r>
              <a:rPr lang="en-US" dirty="0"/>
              <a:t> </a:t>
            </a:r>
            <a:r>
              <a:rPr lang="en-US" dirty="0" err="1"/>
              <a:t>über</a:t>
            </a:r>
            <a:r>
              <a:rPr lang="en-US" dirty="0"/>
              <a:t> 50.-</a:t>
            </a:r>
          </a:p>
          <a:p>
            <a:pPr marL="285750" indent="-285750">
              <a:buFontTx/>
              <a:buChar char="-"/>
            </a:pPr>
            <a:r>
              <a:rPr lang="en-US" dirty="0" err="1"/>
              <a:t>Konten</a:t>
            </a:r>
            <a:r>
              <a:rPr lang="en-US" dirty="0"/>
              <a:t>- und </a:t>
            </a:r>
            <a:r>
              <a:rPr lang="en-US" dirty="0" err="1"/>
              <a:t>Vermögensstatus</a:t>
            </a:r>
            <a:endParaRPr lang="en-US" dirty="0"/>
          </a:p>
          <a:p>
            <a:pPr marL="285750" indent="-285750">
              <a:buFontTx/>
              <a:buChar char="-"/>
            </a:pPr>
            <a:r>
              <a:rPr lang="en-US" dirty="0" err="1"/>
              <a:t>Ausblicke</a:t>
            </a:r>
            <a:r>
              <a:rPr lang="en-US" dirty="0"/>
              <a:t> </a:t>
            </a:r>
            <a:r>
              <a:rPr lang="en-US" dirty="0" err="1"/>
              <a:t>basierend</a:t>
            </a:r>
            <a:r>
              <a:rPr lang="en-US" dirty="0"/>
              <a:t> auf </a:t>
            </a:r>
            <a:r>
              <a:rPr lang="en-US" dirty="0" err="1"/>
              <a:t>aktuelle</a:t>
            </a:r>
            <a:r>
              <a:rPr lang="en-US" dirty="0"/>
              <a:t> </a:t>
            </a:r>
            <a:r>
              <a:rPr lang="en-US" dirty="0" err="1"/>
              <a:t>Zinsen</a:t>
            </a:r>
            <a:r>
              <a:rPr lang="en-US" dirty="0"/>
              <a:t>, </a:t>
            </a:r>
            <a:r>
              <a:rPr lang="en-US" dirty="0" err="1"/>
              <a:t>Referenzzinssatz</a:t>
            </a:r>
            <a:r>
              <a:rPr lang="en-US" dirty="0"/>
              <a:t>, </a:t>
            </a:r>
            <a:r>
              <a:rPr lang="en-US" dirty="0" err="1"/>
              <a:t>Steuerzahlungen</a:t>
            </a:r>
            <a:endParaRPr lang="en-US" dirty="0"/>
          </a:p>
          <a:p>
            <a:pPr marL="285750" indent="-285750">
              <a:buFontTx/>
              <a:buChar char="-"/>
            </a:pPr>
            <a:r>
              <a:rPr lang="en-US" dirty="0" err="1"/>
              <a:t>Projektkosten</a:t>
            </a:r>
            <a:r>
              <a:rPr lang="en-US" dirty="0"/>
              <a:t>-Status</a:t>
            </a:r>
          </a:p>
          <a:p>
            <a:pPr marL="285750" indent="-285750">
              <a:buFontTx/>
              <a:buChar char="-"/>
            </a:pPr>
            <a:endParaRPr lang="en-US" dirty="0"/>
          </a:p>
        </p:txBody>
      </p:sp>
      <p:sp>
        <p:nvSpPr>
          <p:cNvPr id="4" name="Slide Number Placeholder 3">
            <a:extLst>
              <a:ext uri="{FF2B5EF4-FFF2-40B4-BE49-F238E27FC236}">
                <a16:creationId xmlns:a16="http://schemas.microsoft.com/office/drawing/2014/main" id="{7563F3A4-C040-8941-9DD7-89B500FCCFC9}"/>
              </a:ext>
            </a:extLst>
          </p:cNvPr>
          <p:cNvSpPr>
            <a:spLocks noGrp="1"/>
          </p:cNvSpPr>
          <p:nvPr>
            <p:ph type="sldNum" sz="quarter" idx="12"/>
          </p:nvPr>
        </p:nvSpPr>
        <p:spPr/>
        <p:txBody>
          <a:bodyPr/>
          <a:lstStyle/>
          <a:p>
            <a:fld id="{5A33CB2A-1702-4C1D-9CC4-8D472D39F19E}" type="slidenum">
              <a:rPr lang="en-US" smtClean="0"/>
              <a:t>43</a:t>
            </a:fld>
            <a:endParaRPr lang="en-US"/>
          </a:p>
        </p:txBody>
      </p:sp>
      <p:pic>
        <p:nvPicPr>
          <p:cNvPr id="6" name="Picture 5">
            <a:extLst>
              <a:ext uri="{FF2B5EF4-FFF2-40B4-BE49-F238E27FC236}">
                <a16:creationId xmlns:a16="http://schemas.microsoft.com/office/drawing/2014/main" id="{7067C44E-732C-119A-2F0F-10A0D990A78A}"/>
              </a:ext>
            </a:extLst>
          </p:cNvPr>
          <p:cNvPicPr>
            <a:picLocks noChangeAspect="1"/>
          </p:cNvPicPr>
          <p:nvPr/>
        </p:nvPicPr>
        <p:blipFill>
          <a:blip r:embed="rId2"/>
          <a:stretch>
            <a:fillRect/>
          </a:stretch>
        </p:blipFill>
        <p:spPr>
          <a:xfrm>
            <a:off x="6159011" y="910424"/>
            <a:ext cx="4895963" cy="275794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ACA09CB-562B-EBBD-9351-BB46208F1F65}"/>
              </a:ext>
            </a:extLst>
          </p:cNvPr>
          <p:cNvPicPr>
            <a:picLocks noChangeAspect="1"/>
          </p:cNvPicPr>
          <p:nvPr/>
        </p:nvPicPr>
        <p:blipFill>
          <a:blip r:embed="rId3"/>
          <a:stretch>
            <a:fillRect/>
          </a:stretch>
        </p:blipFill>
        <p:spPr>
          <a:xfrm>
            <a:off x="589226" y="4293363"/>
            <a:ext cx="4255619" cy="210515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390E3A3F-B8E2-EDA8-40BB-B529F281B0C4}"/>
              </a:ext>
            </a:extLst>
          </p:cNvPr>
          <p:cNvPicPr>
            <a:picLocks noChangeAspect="1"/>
          </p:cNvPicPr>
          <p:nvPr/>
        </p:nvPicPr>
        <p:blipFill>
          <a:blip r:embed="rId4"/>
          <a:stretch>
            <a:fillRect/>
          </a:stretch>
        </p:blipFill>
        <p:spPr>
          <a:xfrm>
            <a:off x="6110784" y="4636470"/>
            <a:ext cx="3975920" cy="193610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AC6A40F-BDD3-EEE6-D27A-7CC37E4848AB}"/>
              </a:ext>
            </a:extLst>
          </p:cNvPr>
          <p:cNvPicPr>
            <a:picLocks noChangeAspect="1"/>
          </p:cNvPicPr>
          <p:nvPr/>
        </p:nvPicPr>
        <p:blipFill>
          <a:blip r:embed="rId5"/>
          <a:stretch>
            <a:fillRect/>
          </a:stretch>
        </p:blipFill>
        <p:spPr>
          <a:xfrm>
            <a:off x="8430275" y="2920982"/>
            <a:ext cx="3319816" cy="282648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F97E7096-09EA-28E9-57A1-05DFEC23071C}"/>
              </a:ext>
            </a:extLst>
          </p:cNvPr>
          <p:cNvPicPr>
            <a:picLocks noChangeAspect="1"/>
          </p:cNvPicPr>
          <p:nvPr/>
        </p:nvPicPr>
        <p:blipFill>
          <a:blip r:embed="rId6"/>
          <a:stretch>
            <a:fillRect/>
          </a:stretch>
        </p:blipFill>
        <p:spPr>
          <a:xfrm>
            <a:off x="4703403" y="3340910"/>
            <a:ext cx="2092079" cy="27249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0079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A group of people sitting in front of a windmill&#10;&#10;AI-generated content may be incorrect.">
            <a:extLst>
              <a:ext uri="{FF2B5EF4-FFF2-40B4-BE49-F238E27FC236}">
                <a16:creationId xmlns:a16="http://schemas.microsoft.com/office/drawing/2014/main" id="{33E7EC4D-F0A8-81F7-6883-CFF23F8197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0810" y="0"/>
            <a:ext cx="8064390" cy="6111296"/>
          </a:xfrm>
        </p:spPr>
      </p:pic>
      <p:sp>
        <p:nvSpPr>
          <p:cNvPr id="2" name="Title 1">
            <a:extLst>
              <a:ext uri="{FF2B5EF4-FFF2-40B4-BE49-F238E27FC236}">
                <a16:creationId xmlns:a16="http://schemas.microsoft.com/office/drawing/2014/main" id="{673DEB24-6DBF-0B5D-AFE1-6909E3CC2347}"/>
              </a:ext>
            </a:extLst>
          </p:cNvPr>
          <p:cNvSpPr>
            <a:spLocks noGrp="1"/>
          </p:cNvSpPr>
          <p:nvPr>
            <p:ph type="title"/>
          </p:nvPr>
        </p:nvSpPr>
        <p:spPr/>
        <p:txBody>
          <a:bodyPr/>
          <a:lstStyle/>
          <a:p>
            <a:endParaRPr lang="de-CH"/>
          </a:p>
        </p:txBody>
      </p:sp>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7263863" y="6034208"/>
            <a:ext cx="4420579" cy="63558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en-US" dirty="0"/>
              <a:t>Cargo Kult</a:t>
            </a:r>
            <a:endParaRPr lang="de-CH" dirty="0"/>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8731187" y="3869205"/>
            <a:ext cx="3018903"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200" dirty="0"/>
              <a:t>Was </a:t>
            </a:r>
            <a:r>
              <a:rPr lang="en-US" sz="3200" dirty="0" err="1"/>
              <a:t>ist</a:t>
            </a:r>
            <a:r>
              <a:rPr lang="en-US" sz="3200" dirty="0"/>
              <a:t> das?</a:t>
            </a:r>
          </a:p>
        </p:txBody>
      </p:sp>
    </p:spTree>
    <p:extLst>
      <p:ext uri="{BB962C8B-B14F-4D97-AF65-F5344CB8AC3E}">
        <p14:creationId xmlns:p14="http://schemas.microsoft.com/office/powerpoint/2010/main" val="1218393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215B4-05CA-1DDD-D13D-3DAF3C2964D1}"/>
              </a:ext>
            </a:extLst>
          </p:cNvPr>
          <p:cNvSpPr>
            <a:spLocks noGrp="1"/>
          </p:cNvSpPr>
          <p:nvPr>
            <p:ph type="title"/>
          </p:nvPr>
        </p:nvSpPr>
        <p:spPr/>
        <p:txBody>
          <a:bodyPr/>
          <a:lstStyle/>
          <a:p>
            <a:r>
              <a:rPr lang="en-US" dirty="0"/>
              <a:t>Eine </a:t>
            </a:r>
            <a:r>
              <a:rPr lang="en-US" dirty="0" err="1"/>
              <a:t>Geschichte</a:t>
            </a:r>
            <a:r>
              <a:rPr lang="en-US" dirty="0"/>
              <a:t> – </a:t>
            </a:r>
            <a:r>
              <a:rPr lang="en-US" dirty="0" err="1"/>
              <a:t>Melanesien</a:t>
            </a:r>
            <a:r>
              <a:rPr lang="en-US" dirty="0"/>
              <a:t>, 2. </a:t>
            </a:r>
            <a:r>
              <a:rPr lang="en-US" dirty="0" err="1"/>
              <a:t>Weltkrieg</a:t>
            </a:r>
            <a:endParaRPr lang="de-CH" dirty="0"/>
          </a:p>
        </p:txBody>
      </p:sp>
      <p:sp>
        <p:nvSpPr>
          <p:cNvPr id="4" name="Slide Number Placeholder 3">
            <a:extLst>
              <a:ext uri="{FF2B5EF4-FFF2-40B4-BE49-F238E27FC236}">
                <a16:creationId xmlns:a16="http://schemas.microsoft.com/office/drawing/2014/main" id="{5326101A-3848-FDC6-2446-A735510E7A54}"/>
              </a:ext>
            </a:extLst>
          </p:cNvPr>
          <p:cNvSpPr>
            <a:spLocks noGrp="1"/>
          </p:cNvSpPr>
          <p:nvPr>
            <p:ph type="sldNum" sz="quarter" idx="12"/>
          </p:nvPr>
        </p:nvSpPr>
        <p:spPr/>
        <p:txBody>
          <a:bodyPr/>
          <a:lstStyle/>
          <a:p>
            <a:fld id="{5A33CB2A-1702-4C1D-9CC4-8D472D39F19E}" type="slidenum">
              <a:rPr lang="en-US" smtClean="0"/>
              <a:t>45</a:t>
            </a:fld>
            <a:endParaRPr lang="en-US"/>
          </a:p>
        </p:txBody>
      </p:sp>
      <p:pic>
        <p:nvPicPr>
          <p:cNvPr id="8" name="Picture 7">
            <a:extLst>
              <a:ext uri="{FF2B5EF4-FFF2-40B4-BE49-F238E27FC236}">
                <a16:creationId xmlns:a16="http://schemas.microsoft.com/office/drawing/2014/main" id="{70DD5140-42D9-F534-5B5C-79D6AEF4C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810" y="910424"/>
            <a:ext cx="4272404" cy="2400864"/>
          </a:xfrm>
          <a:prstGeom prst="rect">
            <a:avLst/>
          </a:prstGeom>
        </p:spPr>
      </p:pic>
      <p:pic>
        <p:nvPicPr>
          <p:cNvPr id="10" name="Picture 9">
            <a:extLst>
              <a:ext uri="{FF2B5EF4-FFF2-40B4-BE49-F238E27FC236}">
                <a16:creationId xmlns:a16="http://schemas.microsoft.com/office/drawing/2014/main" id="{C402045F-A34E-094E-BEA6-ED177F40C9BD}"/>
              </a:ext>
            </a:extLst>
          </p:cNvPr>
          <p:cNvPicPr>
            <a:picLocks noChangeAspect="1"/>
          </p:cNvPicPr>
          <p:nvPr/>
        </p:nvPicPr>
        <p:blipFill>
          <a:blip r:embed="rId4">
            <a:extLst>
              <a:ext uri="{28A0092B-C50C-407E-A947-70E740481C1C}">
                <a14:useLocalDpi xmlns:a14="http://schemas.microsoft.com/office/drawing/2010/main" val="0"/>
              </a:ext>
            </a:extLst>
          </a:blip>
          <a:srcRect t="17371" b="26695"/>
          <a:stretch/>
        </p:blipFill>
        <p:spPr>
          <a:xfrm>
            <a:off x="5309352" y="1046374"/>
            <a:ext cx="4572000" cy="1923069"/>
          </a:xfrm>
          <a:prstGeom prst="rect">
            <a:avLst/>
          </a:prstGeom>
        </p:spPr>
      </p:pic>
      <p:pic>
        <p:nvPicPr>
          <p:cNvPr id="12" name="Picture 11">
            <a:extLst>
              <a:ext uri="{FF2B5EF4-FFF2-40B4-BE49-F238E27FC236}">
                <a16:creationId xmlns:a16="http://schemas.microsoft.com/office/drawing/2014/main" id="{6362D310-7B3D-E2E3-97D5-B2BE6EFF5A4D}"/>
              </a:ext>
            </a:extLst>
          </p:cNvPr>
          <p:cNvPicPr>
            <a:picLocks noChangeAspect="1"/>
          </p:cNvPicPr>
          <p:nvPr/>
        </p:nvPicPr>
        <p:blipFill>
          <a:blip r:embed="rId5">
            <a:extLst>
              <a:ext uri="{28A0092B-C50C-407E-A947-70E740481C1C}">
                <a14:useLocalDpi xmlns:a14="http://schemas.microsoft.com/office/drawing/2010/main" val="0"/>
              </a:ext>
            </a:extLst>
          </a:blip>
          <a:srcRect l="12603" r="49278"/>
          <a:stretch/>
        </p:blipFill>
        <p:spPr>
          <a:xfrm>
            <a:off x="1300899" y="2774624"/>
            <a:ext cx="2697445" cy="3980509"/>
          </a:xfrm>
          <a:prstGeom prst="rect">
            <a:avLst/>
          </a:prstGeom>
        </p:spPr>
      </p:pic>
      <p:pic>
        <p:nvPicPr>
          <p:cNvPr id="14" name="Picture 13">
            <a:extLst>
              <a:ext uri="{FF2B5EF4-FFF2-40B4-BE49-F238E27FC236}">
                <a16:creationId xmlns:a16="http://schemas.microsoft.com/office/drawing/2014/main" id="{A866945B-CB5C-F46D-140B-F4244B09B7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1465" y="2694593"/>
            <a:ext cx="3304802" cy="3023894"/>
          </a:xfrm>
          <a:prstGeom prst="rect">
            <a:avLst/>
          </a:prstGeom>
        </p:spPr>
      </p:pic>
      <p:pic>
        <p:nvPicPr>
          <p:cNvPr id="6" name="Content Placeholder 5">
            <a:extLst>
              <a:ext uri="{FF2B5EF4-FFF2-40B4-BE49-F238E27FC236}">
                <a16:creationId xmlns:a16="http://schemas.microsoft.com/office/drawing/2014/main" id="{8C2C820E-0EF7-035A-9BCD-2A1E61530B2D}"/>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890655" y="3659468"/>
            <a:ext cx="4859436" cy="2730540"/>
          </a:xfrm>
        </p:spPr>
      </p:pic>
    </p:spTree>
    <p:extLst>
      <p:ext uri="{BB962C8B-B14F-4D97-AF65-F5344CB8AC3E}">
        <p14:creationId xmlns:p14="http://schemas.microsoft.com/office/powerpoint/2010/main" val="318824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7302B-3964-636E-27B0-A8D8CBA7BCF5}"/>
              </a:ext>
            </a:extLst>
          </p:cNvPr>
          <p:cNvSpPr>
            <a:spLocks noGrp="1"/>
          </p:cNvSpPr>
          <p:nvPr>
            <p:ph type="title"/>
          </p:nvPr>
        </p:nvSpPr>
        <p:spPr/>
        <p:txBody>
          <a:bodyPr/>
          <a:lstStyle/>
          <a:p>
            <a:r>
              <a:rPr lang="en-US" dirty="0" err="1"/>
              <a:t>Warum</a:t>
            </a:r>
            <a:r>
              <a:rPr lang="en-US" dirty="0"/>
              <a:t>?</a:t>
            </a:r>
            <a:endParaRPr lang="de-CH" dirty="0"/>
          </a:p>
        </p:txBody>
      </p:sp>
      <p:sp>
        <p:nvSpPr>
          <p:cNvPr id="3" name="Content Placeholder 2">
            <a:extLst>
              <a:ext uri="{FF2B5EF4-FFF2-40B4-BE49-F238E27FC236}">
                <a16:creationId xmlns:a16="http://schemas.microsoft.com/office/drawing/2014/main" id="{7E73A17E-8771-69B7-6595-94DC89E4AF9C}"/>
              </a:ext>
            </a:extLst>
          </p:cNvPr>
          <p:cNvSpPr>
            <a:spLocks noGrp="1"/>
          </p:cNvSpPr>
          <p:nvPr>
            <p:ph idx="1"/>
          </p:nvPr>
        </p:nvSpPr>
        <p:spPr/>
        <p:txBody>
          <a:bodyPr/>
          <a:lstStyle/>
          <a:p>
            <a:endParaRPr lang="en-US" dirty="0"/>
          </a:p>
          <a:p>
            <a:pPr marL="0" indent="0">
              <a:buNone/>
            </a:pPr>
            <a:r>
              <a:rPr lang="en-US" dirty="0"/>
              <a:t>Die </a:t>
            </a:r>
            <a:r>
              <a:rPr lang="en-US" dirty="0" err="1"/>
              <a:t>grundlegenden</a:t>
            </a:r>
            <a:r>
              <a:rPr lang="en-US" dirty="0"/>
              <a:t> </a:t>
            </a:r>
            <a:r>
              <a:rPr lang="en-US" dirty="0" err="1"/>
              <a:t>Denkfehler</a:t>
            </a:r>
            <a:r>
              <a:rPr lang="en-US" dirty="0"/>
              <a:t> des “Cargo Kults”</a:t>
            </a:r>
          </a:p>
          <a:p>
            <a:endParaRPr lang="en-US" sz="400" dirty="0"/>
          </a:p>
          <a:p>
            <a:pPr marL="285750" indent="-285750">
              <a:buFontTx/>
              <a:buChar char="-"/>
            </a:pPr>
            <a:r>
              <a:rPr lang="en-US" dirty="0"/>
              <a:t>Kein </a:t>
            </a:r>
            <a:r>
              <a:rPr lang="en-US" dirty="0" err="1"/>
              <a:t>Verständnis</a:t>
            </a:r>
            <a:r>
              <a:rPr lang="en-US" dirty="0"/>
              <a:t> der </a:t>
            </a:r>
            <a:r>
              <a:rPr lang="en-US" dirty="0" err="1"/>
              <a:t>wahren</a:t>
            </a:r>
            <a:r>
              <a:rPr lang="en-US" dirty="0"/>
              <a:t> </a:t>
            </a:r>
            <a:r>
              <a:rPr lang="en-US" dirty="0" err="1"/>
              <a:t>Zusammenhänge</a:t>
            </a:r>
            <a:r>
              <a:rPr lang="en-US" dirty="0"/>
              <a:t> </a:t>
            </a:r>
            <a:br>
              <a:rPr lang="en-US" dirty="0"/>
            </a:br>
            <a:r>
              <a:rPr lang="en-US" dirty="0"/>
              <a:t>und </a:t>
            </a:r>
            <a:r>
              <a:rPr lang="en-US" dirty="0" err="1"/>
              <a:t>Strukturen</a:t>
            </a:r>
            <a:endParaRPr lang="en-US" dirty="0"/>
          </a:p>
          <a:p>
            <a:pPr marL="285750" indent="-285750">
              <a:buFontTx/>
              <a:buChar char="-"/>
            </a:pPr>
            <a:r>
              <a:rPr lang="en-US" dirty="0" err="1"/>
              <a:t>Fokus</a:t>
            </a:r>
            <a:r>
              <a:rPr lang="en-US" dirty="0"/>
              <a:t> auf das </a:t>
            </a:r>
            <a:r>
              <a:rPr lang="en-US" dirty="0" err="1"/>
              <a:t>offen</a:t>
            </a:r>
            <a:r>
              <a:rPr lang="en-US" b="1" dirty="0" err="1"/>
              <a:t>sichtliche</a:t>
            </a:r>
            <a:r>
              <a:rPr lang="en-US" dirty="0"/>
              <a:t>, </a:t>
            </a:r>
            <a:r>
              <a:rPr lang="en-US" dirty="0" err="1"/>
              <a:t>äusserliche</a:t>
            </a:r>
            <a:endParaRPr lang="en-US" dirty="0"/>
          </a:p>
          <a:p>
            <a:endParaRPr lang="de-CH" dirty="0"/>
          </a:p>
          <a:p>
            <a:pPr marL="0" indent="0">
              <a:buNone/>
            </a:pPr>
            <a:r>
              <a:rPr lang="de-CH" dirty="0"/>
              <a:t>Fazit:	</a:t>
            </a:r>
            <a:r>
              <a:rPr lang="de-CH" sz="2000" b="1" dirty="0"/>
              <a:t>Äusseres vor Verständnis</a:t>
            </a:r>
            <a:endParaRPr lang="de-CH" sz="2000" dirty="0"/>
          </a:p>
          <a:p>
            <a:endParaRPr lang="de-CH" dirty="0"/>
          </a:p>
        </p:txBody>
      </p:sp>
      <p:sp>
        <p:nvSpPr>
          <p:cNvPr id="4" name="Slide Number Placeholder 3">
            <a:extLst>
              <a:ext uri="{FF2B5EF4-FFF2-40B4-BE49-F238E27FC236}">
                <a16:creationId xmlns:a16="http://schemas.microsoft.com/office/drawing/2014/main" id="{464763FE-6388-83AC-DE8C-27041251E180}"/>
              </a:ext>
            </a:extLst>
          </p:cNvPr>
          <p:cNvSpPr>
            <a:spLocks noGrp="1"/>
          </p:cNvSpPr>
          <p:nvPr>
            <p:ph type="sldNum" sz="quarter" idx="12"/>
          </p:nvPr>
        </p:nvSpPr>
        <p:spPr/>
        <p:txBody>
          <a:bodyPr/>
          <a:lstStyle/>
          <a:p>
            <a:fld id="{5A33CB2A-1702-4C1D-9CC4-8D472D39F19E}" type="slidenum">
              <a:rPr lang="en-US" smtClean="0"/>
              <a:t>46</a:t>
            </a:fld>
            <a:endParaRPr lang="en-US"/>
          </a:p>
        </p:txBody>
      </p:sp>
      <p:pic>
        <p:nvPicPr>
          <p:cNvPr id="8" name="Picture 7">
            <a:extLst>
              <a:ext uri="{FF2B5EF4-FFF2-40B4-BE49-F238E27FC236}">
                <a16:creationId xmlns:a16="http://schemas.microsoft.com/office/drawing/2014/main" id="{7C879EC0-04C5-18A2-77EE-C3619E4542EC}"/>
              </a:ext>
            </a:extLst>
          </p:cNvPr>
          <p:cNvPicPr>
            <a:picLocks noChangeAspect="1"/>
          </p:cNvPicPr>
          <p:nvPr/>
        </p:nvPicPr>
        <p:blipFill>
          <a:blip r:embed="rId2">
            <a:extLst>
              <a:ext uri="{28A0092B-C50C-407E-A947-70E740481C1C}">
                <a14:useLocalDpi xmlns:a14="http://schemas.microsoft.com/office/drawing/2010/main" val="0"/>
              </a:ext>
            </a:extLst>
          </a:blip>
          <a:srcRect b="22126"/>
          <a:stretch/>
        </p:blipFill>
        <p:spPr>
          <a:xfrm>
            <a:off x="6655109" y="1606638"/>
            <a:ext cx="4858379" cy="2768359"/>
          </a:xfrm>
          <a:prstGeom prst="rect">
            <a:avLst/>
          </a:prstGeom>
        </p:spPr>
      </p:pic>
      <p:sp>
        <p:nvSpPr>
          <p:cNvPr id="9" name="TextBox 8">
            <a:extLst>
              <a:ext uri="{FF2B5EF4-FFF2-40B4-BE49-F238E27FC236}">
                <a16:creationId xmlns:a16="http://schemas.microsoft.com/office/drawing/2014/main" id="{D8350B7B-D9BA-B479-5C0E-2F605B1384DA}"/>
              </a:ext>
            </a:extLst>
          </p:cNvPr>
          <p:cNvSpPr txBox="1"/>
          <p:nvPr/>
        </p:nvSpPr>
        <p:spPr>
          <a:xfrm>
            <a:off x="6655109" y="4374997"/>
            <a:ext cx="5145827" cy="830997"/>
          </a:xfrm>
          <a:prstGeom prst="rect">
            <a:avLst/>
          </a:prstGeom>
          <a:noFill/>
        </p:spPr>
        <p:txBody>
          <a:bodyPr wrap="square" rtlCol="0">
            <a:spAutoFit/>
          </a:bodyPr>
          <a:lstStyle/>
          <a:p>
            <a:r>
              <a:rPr lang="en-US" sz="2400" dirty="0" err="1">
                <a:latin typeface="Freestyle Script" panose="030804020302050B0404" pitchFamily="66" charset="0"/>
              </a:rPr>
              <a:t>Ihre</a:t>
            </a:r>
            <a:r>
              <a:rPr lang="en-US" sz="2400" dirty="0">
                <a:latin typeface="Freestyle Script" panose="030804020302050B0404" pitchFamily="66" charset="0"/>
              </a:rPr>
              <a:t> Designs </a:t>
            </a:r>
            <a:r>
              <a:rPr lang="en-US" sz="2400" dirty="0" err="1">
                <a:latin typeface="Freestyle Script" panose="030804020302050B0404" pitchFamily="66" charset="0"/>
              </a:rPr>
              <a:t>sind</a:t>
            </a:r>
            <a:r>
              <a:rPr lang="en-US" sz="2400" dirty="0">
                <a:latin typeface="Freestyle Script" panose="030804020302050B0404" pitchFamily="66" charset="0"/>
              </a:rPr>
              <a:t> </a:t>
            </a:r>
            <a:r>
              <a:rPr lang="en-US" sz="2400" dirty="0" err="1">
                <a:latin typeface="Freestyle Script" panose="030804020302050B0404" pitchFamily="66" charset="0"/>
              </a:rPr>
              <a:t>voller</a:t>
            </a:r>
            <a:r>
              <a:rPr lang="en-US" sz="2400" dirty="0">
                <a:latin typeface="Freestyle Script" panose="030804020302050B0404" pitchFamily="66" charset="0"/>
              </a:rPr>
              <a:t> warmer, </a:t>
            </a:r>
            <a:r>
              <a:rPr lang="en-US" sz="2400" dirty="0" err="1">
                <a:latin typeface="Freestyle Script" panose="030804020302050B0404" pitchFamily="66" charset="0"/>
              </a:rPr>
              <a:t>weicher</a:t>
            </a:r>
            <a:r>
              <a:rPr lang="en-US" sz="2400" dirty="0">
                <a:latin typeface="Freestyle Script" panose="030804020302050B0404" pitchFamily="66" charset="0"/>
              </a:rPr>
              <a:t> Farben und </a:t>
            </a:r>
            <a:r>
              <a:rPr lang="en-US" sz="2400" dirty="0" err="1">
                <a:latin typeface="Freestyle Script" panose="030804020302050B0404" pitchFamily="66" charset="0"/>
              </a:rPr>
              <a:t>Formen</a:t>
            </a:r>
            <a:r>
              <a:rPr lang="en-US" sz="2400" dirty="0">
                <a:latin typeface="Freestyle Script" panose="030804020302050B0404" pitchFamily="66" charset="0"/>
              </a:rPr>
              <a:t>. </a:t>
            </a:r>
          </a:p>
          <a:p>
            <a:r>
              <a:rPr lang="en-US" sz="2400" dirty="0">
                <a:latin typeface="Freestyle Script" panose="030804020302050B0404" pitchFamily="66" charset="0"/>
              </a:rPr>
              <a:t>Ganz Ehrlich… ich </a:t>
            </a:r>
            <a:r>
              <a:rPr lang="en-US" sz="2400" dirty="0" err="1">
                <a:latin typeface="Freestyle Script" panose="030804020302050B0404" pitchFamily="66" charset="0"/>
              </a:rPr>
              <a:t>hab</a:t>
            </a:r>
            <a:r>
              <a:rPr lang="en-US" sz="2400" dirty="0">
                <a:latin typeface="Freestyle Script" panose="030804020302050B0404" pitchFamily="66" charset="0"/>
              </a:rPr>
              <a:t> </a:t>
            </a:r>
            <a:r>
              <a:rPr lang="en-US" sz="2400" dirty="0" err="1">
                <a:latin typeface="Freestyle Script" panose="030804020302050B0404" pitchFamily="66" charset="0"/>
              </a:rPr>
              <a:t>sie</a:t>
            </a:r>
            <a:r>
              <a:rPr lang="en-US" sz="2400" dirty="0">
                <a:latin typeface="Freestyle Script" panose="030804020302050B0404" pitchFamily="66" charset="0"/>
              </a:rPr>
              <a:t> mir </a:t>
            </a:r>
            <a:r>
              <a:rPr lang="en-US" sz="2400" dirty="0" err="1">
                <a:latin typeface="Freestyle Script" panose="030804020302050B0404" pitchFamily="66" charset="0"/>
              </a:rPr>
              <a:t>anders</a:t>
            </a:r>
            <a:r>
              <a:rPr lang="en-US" sz="2400" dirty="0">
                <a:latin typeface="Freestyle Script" panose="030804020302050B0404" pitchFamily="66" charset="0"/>
              </a:rPr>
              <a:t> </a:t>
            </a:r>
            <a:r>
              <a:rPr lang="en-US" sz="2400" dirty="0" err="1">
                <a:latin typeface="Freestyle Script" panose="030804020302050B0404" pitchFamily="66" charset="0"/>
              </a:rPr>
              <a:t>vorgestellt</a:t>
            </a:r>
            <a:r>
              <a:rPr lang="en-US" sz="2400" dirty="0">
                <a:latin typeface="Freestyle Script" panose="030804020302050B0404" pitchFamily="66" charset="0"/>
              </a:rPr>
              <a:t>.</a:t>
            </a:r>
            <a:endParaRPr lang="de-CH" sz="2400" dirty="0">
              <a:latin typeface="Freestyle Script" panose="030804020302050B0404" pitchFamily="66" charset="0"/>
            </a:endParaRPr>
          </a:p>
        </p:txBody>
      </p:sp>
    </p:spTree>
    <p:extLst>
      <p:ext uri="{BB962C8B-B14F-4D97-AF65-F5344CB8AC3E}">
        <p14:creationId xmlns:p14="http://schemas.microsoft.com/office/powerpoint/2010/main" val="41252952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1291-C40B-909E-5921-B8A5988D2A0F}"/>
              </a:ext>
            </a:extLst>
          </p:cNvPr>
          <p:cNvSpPr>
            <a:spLocks noGrp="1"/>
          </p:cNvSpPr>
          <p:nvPr>
            <p:ph type="title"/>
          </p:nvPr>
        </p:nvSpPr>
        <p:spPr/>
        <p:txBody>
          <a:bodyPr>
            <a:normAutofit/>
          </a:bodyPr>
          <a:lstStyle/>
          <a:p>
            <a:r>
              <a:rPr lang="de-CH" dirty="0"/>
              <a:t>Uns kann das doch nicht passieren, oder?</a:t>
            </a:r>
          </a:p>
        </p:txBody>
      </p:sp>
      <p:sp>
        <p:nvSpPr>
          <p:cNvPr id="3" name="Content Placeholder 2">
            <a:extLst>
              <a:ext uri="{FF2B5EF4-FFF2-40B4-BE49-F238E27FC236}">
                <a16:creationId xmlns:a16="http://schemas.microsoft.com/office/drawing/2014/main" id="{27F9657A-29BE-6A98-F936-4EA5572E6B85}"/>
              </a:ext>
            </a:extLst>
          </p:cNvPr>
          <p:cNvSpPr>
            <a:spLocks noGrp="1"/>
          </p:cNvSpPr>
          <p:nvPr>
            <p:ph idx="1"/>
          </p:nvPr>
        </p:nvSpPr>
        <p:spPr/>
        <p:txBody>
          <a:bodyPr/>
          <a:lstStyle/>
          <a:p>
            <a:pPr>
              <a:tabLst>
                <a:tab pos="2690813" algn="l"/>
              </a:tabLst>
            </a:pPr>
            <a:endParaRPr lang="de-CH" noProof="0" dirty="0"/>
          </a:p>
          <a:p>
            <a:pPr marL="0" indent="0">
              <a:buNone/>
              <a:tabLst>
                <a:tab pos="2690813" algn="l"/>
              </a:tabLst>
            </a:pPr>
            <a:r>
              <a:rPr lang="de-CH" noProof="0" dirty="0"/>
              <a:t>Unternehmen:	Trends nachahmen, ohne die Bedürfnisse ihrer Kunden zu verstehen</a:t>
            </a:r>
          </a:p>
          <a:p>
            <a:pPr marL="0" indent="0">
              <a:buNone/>
              <a:tabLst>
                <a:tab pos="2690813" algn="l"/>
              </a:tabLst>
            </a:pPr>
            <a:r>
              <a:rPr lang="de-CH" noProof="0" dirty="0"/>
              <a:t>Technik: 	Hype folgen, ohne Verständnis für den langfristigen Nutzen</a:t>
            </a:r>
          </a:p>
          <a:p>
            <a:pPr marL="0" indent="0">
              <a:buNone/>
              <a:tabLst>
                <a:tab pos="2690813" algn="l"/>
              </a:tabLst>
            </a:pPr>
            <a:r>
              <a:rPr lang="de-CH" dirty="0"/>
              <a:t>Influencer: 	Deren Stil nachahmen, ohne deren Umstände und Hintergrund zu verstehen</a:t>
            </a:r>
          </a:p>
          <a:p>
            <a:pPr marL="2690813" indent="-2690813">
              <a:buNone/>
              <a:tabLst>
                <a:tab pos="2690813" algn="l"/>
              </a:tabLst>
            </a:pPr>
            <a:r>
              <a:rPr lang="de-CH" noProof="0" dirty="0"/>
              <a:t>Schule: 	Auswendiglernen, weil das Wissen (nur) zum Test verlangt wird, statt Verständnis, dass Wissen den Lebenserfolg erhöht</a:t>
            </a:r>
          </a:p>
          <a:p>
            <a:pPr marL="0" indent="0">
              <a:buNone/>
              <a:tabLst>
                <a:tab pos="2690813" algn="l"/>
              </a:tabLst>
            </a:pPr>
            <a:r>
              <a:rPr lang="de-CH" dirty="0"/>
              <a:t>Wundermittel/Esoterik: 	Schnelle «</a:t>
            </a:r>
            <a:r>
              <a:rPr lang="de-CH" dirty="0" err="1"/>
              <a:t>Heilung»versprechen</a:t>
            </a:r>
            <a:r>
              <a:rPr lang="de-CH" dirty="0"/>
              <a:t> statt Verständnis für medizinische Ursache</a:t>
            </a:r>
          </a:p>
          <a:p>
            <a:pPr marL="0" indent="0">
              <a:buNone/>
              <a:tabLst>
                <a:tab pos="2690813" algn="l"/>
              </a:tabLst>
            </a:pPr>
            <a:r>
              <a:rPr lang="de-CH" noProof="0" dirty="0"/>
              <a:t>Stars: 	Nachahmung der Ä</a:t>
            </a:r>
            <a:r>
              <a:rPr lang="de-CH" dirty="0" err="1"/>
              <a:t>usserlichkeiten</a:t>
            </a:r>
            <a:endParaRPr lang="de-CH" dirty="0"/>
          </a:p>
          <a:p>
            <a:pPr marL="0" indent="0">
              <a:buNone/>
              <a:tabLst>
                <a:tab pos="2690813" algn="l"/>
              </a:tabLst>
            </a:pPr>
            <a:r>
              <a:rPr lang="de-CH" noProof="0" dirty="0"/>
              <a:t>…</a:t>
            </a:r>
          </a:p>
          <a:p>
            <a:pPr>
              <a:tabLst>
                <a:tab pos="2690813" algn="l"/>
              </a:tabLst>
            </a:pPr>
            <a:endParaRPr lang="de-CH" noProof="0" dirty="0"/>
          </a:p>
        </p:txBody>
      </p:sp>
      <p:sp>
        <p:nvSpPr>
          <p:cNvPr id="4" name="Slide Number Placeholder 3">
            <a:extLst>
              <a:ext uri="{FF2B5EF4-FFF2-40B4-BE49-F238E27FC236}">
                <a16:creationId xmlns:a16="http://schemas.microsoft.com/office/drawing/2014/main" id="{25A4D81A-0FC1-386D-226E-B4128E895AAC}"/>
              </a:ext>
            </a:extLst>
          </p:cNvPr>
          <p:cNvSpPr>
            <a:spLocks noGrp="1"/>
          </p:cNvSpPr>
          <p:nvPr>
            <p:ph type="sldNum" sz="quarter" idx="12"/>
          </p:nvPr>
        </p:nvSpPr>
        <p:spPr/>
        <p:txBody>
          <a:bodyPr/>
          <a:lstStyle/>
          <a:p>
            <a:fld id="{5A33CB2A-1702-4C1D-9CC4-8D472D39F19E}" type="slidenum">
              <a:rPr lang="en-US" smtClean="0"/>
              <a:t>47</a:t>
            </a:fld>
            <a:endParaRPr lang="en-US"/>
          </a:p>
        </p:txBody>
      </p:sp>
    </p:spTree>
    <p:extLst>
      <p:ext uri="{BB962C8B-B14F-4D97-AF65-F5344CB8AC3E}">
        <p14:creationId xmlns:p14="http://schemas.microsoft.com/office/powerpoint/2010/main" val="895865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749F4-DD00-A605-510B-03B3043EE67E}"/>
              </a:ext>
            </a:extLst>
          </p:cNvPr>
          <p:cNvSpPr>
            <a:spLocks noGrp="1"/>
          </p:cNvSpPr>
          <p:nvPr>
            <p:ph type="title"/>
          </p:nvPr>
        </p:nvSpPr>
        <p:spPr/>
        <p:txBody>
          <a:bodyPr/>
          <a:lstStyle/>
          <a:p>
            <a:r>
              <a:rPr lang="en-US" dirty="0"/>
              <a:t>Leider…</a:t>
            </a:r>
            <a:endParaRPr lang="de-CH" dirty="0"/>
          </a:p>
        </p:txBody>
      </p:sp>
      <p:sp>
        <p:nvSpPr>
          <p:cNvPr id="3" name="Content Placeholder 2">
            <a:extLst>
              <a:ext uri="{FF2B5EF4-FFF2-40B4-BE49-F238E27FC236}">
                <a16:creationId xmlns:a16="http://schemas.microsoft.com/office/drawing/2014/main" id="{447D30FD-CABE-B47C-6FA1-C21177D7A7F8}"/>
              </a:ext>
            </a:extLst>
          </p:cNvPr>
          <p:cNvSpPr>
            <a:spLocks noGrp="1"/>
          </p:cNvSpPr>
          <p:nvPr>
            <p:ph idx="1"/>
          </p:nvPr>
        </p:nvSpPr>
        <p:spPr>
          <a:xfrm>
            <a:off x="516099" y="1093305"/>
            <a:ext cx="8748672" cy="5220684"/>
          </a:xfrm>
        </p:spPr>
        <p:txBody>
          <a:bodyPr/>
          <a:lstStyle/>
          <a:p>
            <a:pPr marL="0" indent="0">
              <a:buNone/>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…macht ein Hoodie keinen Mark Zuckerberg</a:t>
            </a:r>
          </a:p>
          <a:p>
            <a:pPr marL="0" indent="0">
              <a:buNone/>
            </a:pPr>
            <a:r>
              <a:rPr lang="de-CH" kern="100" dirty="0">
                <a:latin typeface="Aptos" panose="020B0004020202020204" pitchFamily="34" charset="0"/>
                <a:ea typeface="Aptos" panose="020B0004020202020204" pitchFamily="34" charset="0"/>
                <a:cs typeface="Times New Roman" panose="02020603050405020304" pitchFamily="18" charset="0"/>
              </a:rPr>
              <a:t>…</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ein Rollkragenpullover keinen Architekten oder Kreativen</a:t>
            </a:r>
          </a:p>
          <a:p>
            <a:pPr marL="0" indent="0">
              <a:buNone/>
            </a:pPr>
            <a:r>
              <a:rPr lang="de-CH" kern="100" dirty="0">
                <a:latin typeface="Aptos" panose="020B0004020202020204" pitchFamily="34" charset="0"/>
                <a:ea typeface="Aptos" panose="020B0004020202020204" pitchFamily="34" charset="0"/>
                <a:cs typeface="Times New Roman" panose="02020603050405020304" pitchFamily="18" charset="0"/>
              </a:rPr>
              <a:t>…e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in Aktenkoffer keinen Manager</a:t>
            </a:r>
          </a:p>
          <a:p>
            <a:pPr marL="0" indent="0">
              <a:buNone/>
            </a:pPr>
            <a:r>
              <a:rPr lang="de-CH" kern="100" dirty="0">
                <a:latin typeface="Aptos" panose="020B0004020202020204" pitchFamily="34" charset="0"/>
                <a:ea typeface="Aptos" panose="020B0004020202020204" pitchFamily="34" charset="0"/>
                <a:cs typeface="Times New Roman" panose="02020603050405020304" pitchFamily="18" charset="0"/>
              </a:rPr>
              <a:t>…</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ein Schnurrbart und verknittertes Hemd keinen Hemingway</a:t>
            </a:r>
          </a:p>
          <a:p>
            <a:pPr marL="0" indent="0">
              <a:buNone/>
            </a:pPr>
            <a:r>
              <a:rPr lang="de-CH" kern="100" dirty="0">
                <a:latin typeface="Aptos" panose="020B0004020202020204" pitchFamily="34" charset="0"/>
                <a:ea typeface="Aptos" panose="020B0004020202020204" pitchFamily="34" charset="0"/>
                <a:cs typeface="Times New Roman" panose="02020603050405020304" pitchFamily="18" charset="0"/>
              </a:rPr>
              <a:t>…ein Smoking keinen James Bond</a:t>
            </a:r>
          </a:p>
          <a:p>
            <a:pPr marL="0" indent="0">
              <a:buNone/>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…ein Kleid keinen Star</a:t>
            </a:r>
          </a:p>
          <a:p>
            <a:pPr marL="0" indent="0">
              <a:buNone/>
            </a:pPr>
            <a:endParaRPr lang="de-CH" dirty="0"/>
          </a:p>
          <a:p>
            <a:pPr marL="0" indent="0">
              <a:buNone/>
            </a:pPr>
            <a:r>
              <a:rPr lang="de-CH" sz="2000" dirty="0"/>
              <a:t>Machen wir uns die vielen kleinen Imitationen ohne Verständnis bewusst, denen auch wir unterliegen!</a:t>
            </a:r>
          </a:p>
        </p:txBody>
      </p:sp>
      <p:sp>
        <p:nvSpPr>
          <p:cNvPr id="4" name="Slide Number Placeholder 3">
            <a:extLst>
              <a:ext uri="{FF2B5EF4-FFF2-40B4-BE49-F238E27FC236}">
                <a16:creationId xmlns:a16="http://schemas.microsoft.com/office/drawing/2014/main" id="{01681B21-FC6B-8B5A-F353-49E89130269F}"/>
              </a:ext>
            </a:extLst>
          </p:cNvPr>
          <p:cNvSpPr>
            <a:spLocks noGrp="1"/>
          </p:cNvSpPr>
          <p:nvPr>
            <p:ph type="sldNum" sz="quarter" idx="12"/>
          </p:nvPr>
        </p:nvSpPr>
        <p:spPr/>
        <p:txBody>
          <a:bodyPr/>
          <a:lstStyle/>
          <a:p>
            <a:fld id="{5A33CB2A-1702-4C1D-9CC4-8D472D39F19E}" type="slidenum">
              <a:rPr lang="en-US" smtClean="0"/>
              <a:t>48</a:t>
            </a:fld>
            <a:endParaRPr lang="en-US"/>
          </a:p>
        </p:txBody>
      </p:sp>
      <p:pic>
        <p:nvPicPr>
          <p:cNvPr id="6" name="Picture 5">
            <a:extLst>
              <a:ext uri="{FF2B5EF4-FFF2-40B4-BE49-F238E27FC236}">
                <a16:creationId xmlns:a16="http://schemas.microsoft.com/office/drawing/2014/main" id="{E1A6FF1D-CD30-8165-551E-CBBD91509B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9499" y="1093304"/>
            <a:ext cx="4016804" cy="2892099"/>
          </a:xfrm>
          <a:prstGeom prst="rect">
            <a:avLst/>
          </a:prstGeom>
        </p:spPr>
      </p:pic>
    </p:spTree>
    <p:extLst>
      <p:ext uri="{BB962C8B-B14F-4D97-AF65-F5344CB8AC3E}">
        <p14:creationId xmlns:p14="http://schemas.microsoft.com/office/powerpoint/2010/main" val="12460156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EB24-6DBF-0B5D-AFE1-6909E3CC2347}"/>
              </a:ext>
            </a:extLst>
          </p:cNvPr>
          <p:cNvSpPr>
            <a:spLocks noGrp="1"/>
          </p:cNvSpPr>
          <p:nvPr>
            <p:ph type="title"/>
          </p:nvPr>
        </p:nvSpPr>
        <p:spPr/>
        <p:txBody>
          <a:bodyPr/>
          <a:lstStyle/>
          <a:p>
            <a:endParaRPr lang="de-CH" noProof="0" dirty="0"/>
          </a:p>
        </p:txBody>
      </p:sp>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CH" noProof="0" dirty="0"/>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7263863" y="6034208"/>
            <a:ext cx="4420579" cy="63558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de-CH" noProof="0" dirty="0"/>
              <a:t>Kurioses</a:t>
            </a:r>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8731187" y="3869205"/>
            <a:ext cx="3018903"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CH" sz="3200" noProof="0" dirty="0"/>
              <a:t>Aus aller Welt</a:t>
            </a:r>
          </a:p>
        </p:txBody>
      </p:sp>
      <p:pic>
        <p:nvPicPr>
          <p:cNvPr id="11" name="Picture 10">
            <a:extLst>
              <a:ext uri="{FF2B5EF4-FFF2-40B4-BE49-F238E27FC236}">
                <a16:creationId xmlns:a16="http://schemas.microsoft.com/office/drawing/2014/main" id="{EAD3DA85-2A54-3680-9857-80ABC7F08B31}"/>
              </a:ext>
            </a:extLst>
          </p:cNvPr>
          <p:cNvPicPr>
            <a:picLocks noChangeAspect="1"/>
          </p:cNvPicPr>
          <p:nvPr/>
        </p:nvPicPr>
        <p:blipFill>
          <a:blip r:embed="rId2"/>
          <a:stretch>
            <a:fillRect/>
          </a:stretch>
        </p:blipFill>
        <p:spPr>
          <a:xfrm>
            <a:off x="2858831" y="2099671"/>
            <a:ext cx="2720576" cy="4252328"/>
          </a:xfrm>
          <a:prstGeom prst="rect">
            <a:avLst/>
          </a:prstGeom>
        </p:spPr>
      </p:pic>
      <p:pic>
        <p:nvPicPr>
          <p:cNvPr id="6" name="Content Placeholder 5">
            <a:extLst>
              <a:ext uri="{FF2B5EF4-FFF2-40B4-BE49-F238E27FC236}">
                <a16:creationId xmlns:a16="http://schemas.microsoft.com/office/drawing/2014/main" id="{1A1D16ED-0FA3-4B87-9CF4-B7F675785F1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126" y="283329"/>
            <a:ext cx="3736680" cy="3095625"/>
          </a:xfrm>
        </p:spPr>
      </p:pic>
    </p:spTree>
    <p:extLst>
      <p:ext uri="{BB962C8B-B14F-4D97-AF65-F5344CB8AC3E}">
        <p14:creationId xmlns:p14="http://schemas.microsoft.com/office/powerpoint/2010/main" val="620178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E9C69E9-6E01-DB96-5D3B-479053B056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16541C-A15A-A8CF-1A56-9B3CE059E652}"/>
              </a:ext>
            </a:extLst>
          </p:cNvPr>
          <p:cNvSpPr>
            <a:spLocks noGrp="1"/>
          </p:cNvSpPr>
          <p:nvPr>
            <p:ph type="title"/>
          </p:nvPr>
        </p:nvSpPr>
        <p:spPr>
          <a:xfrm>
            <a:off x="520810" y="369737"/>
            <a:ext cx="4257809" cy="720509"/>
          </a:xfrm>
          <a:solidFill>
            <a:srgbClr val="92D050"/>
          </a:solidFill>
        </p:spPr>
        <p:txBody>
          <a:bodyPr anchor="ctr"/>
          <a:lstStyle/>
          <a:p>
            <a:r>
              <a:rPr lang="en-US" dirty="0" err="1"/>
              <a:t>Beispiel</a:t>
            </a:r>
            <a:r>
              <a:rPr lang="en-US" dirty="0"/>
              <a:t> </a:t>
            </a:r>
            <a:r>
              <a:rPr lang="en-US" dirty="0" err="1"/>
              <a:t>Empfehlung</a:t>
            </a:r>
            <a:endParaRPr lang="de-CH" dirty="0"/>
          </a:p>
        </p:txBody>
      </p:sp>
      <p:sp>
        <p:nvSpPr>
          <p:cNvPr id="3" name="Content Placeholder 2">
            <a:extLst>
              <a:ext uri="{FF2B5EF4-FFF2-40B4-BE49-F238E27FC236}">
                <a16:creationId xmlns:a16="http://schemas.microsoft.com/office/drawing/2014/main" id="{2EDAB275-93BA-4795-B7FA-F1F3B11A8475}"/>
              </a:ext>
            </a:extLst>
          </p:cNvPr>
          <p:cNvSpPr>
            <a:spLocks noGrp="1"/>
          </p:cNvSpPr>
          <p:nvPr>
            <p:ph idx="1"/>
          </p:nvPr>
        </p:nvSpPr>
        <p:spPr>
          <a:xfrm>
            <a:off x="516099" y="1274884"/>
            <a:ext cx="4257810" cy="5297685"/>
          </a:xfrm>
          <a:solidFill>
            <a:srgbClr val="92D050"/>
          </a:solidFill>
        </p:spPr>
        <p:txBody>
          <a:bodyPr lIns="180000" tIns="180000" rIns="180000" bIns="180000">
            <a:normAutofit/>
          </a:bodyPr>
          <a:lstStyle/>
          <a:p>
            <a:pPr marL="0" indent="0">
              <a:buNone/>
            </a:pPr>
            <a:r>
              <a:rPr lang="de-CH" sz="1800" dirty="0">
                <a:latin typeface="Bahnschrift SemiCondensed" panose="020B0502040204020203" pitchFamily="34" charset="0"/>
              </a:rPr>
              <a:t>«Ich liebe Star Trek. Kannst Du mir weitere Filme oder Serien empfehlen, die mir vermutlich auch gefallen werden?»</a:t>
            </a:r>
          </a:p>
        </p:txBody>
      </p:sp>
      <p:sp>
        <p:nvSpPr>
          <p:cNvPr id="6" name="Slide Number Placeholder 5">
            <a:extLst>
              <a:ext uri="{FF2B5EF4-FFF2-40B4-BE49-F238E27FC236}">
                <a16:creationId xmlns:a16="http://schemas.microsoft.com/office/drawing/2014/main" id="{B09AC2E4-1C22-BEBE-853D-3A897AEF23B5}"/>
              </a:ext>
            </a:extLst>
          </p:cNvPr>
          <p:cNvSpPr>
            <a:spLocks noGrp="1"/>
          </p:cNvSpPr>
          <p:nvPr>
            <p:ph type="sldNum" sz="quarter" idx="12"/>
          </p:nvPr>
        </p:nvSpPr>
        <p:spPr/>
        <p:txBody>
          <a:bodyPr/>
          <a:lstStyle/>
          <a:p>
            <a:fld id="{5A33CB2A-1702-4C1D-9CC4-8D472D39F19E}" type="slidenum">
              <a:rPr lang="en-US" smtClean="0"/>
              <a:t>5</a:t>
            </a:fld>
            <a:endParaRPr lang="en-US"/>
          </a:p>
        </p:txBody>
      </p:sp>
      <p:sp>
        <p:nvSpPr>
          <p:cNvPr id="4" name="Content Placeholder 1">
            <a:extLst>
              <a:ext uri="{FF2B5EF4-FFF2-40B4-BE49-F238E27FC236}">
                <a16:creationId xmlns:a16="http://schemas.microsoft.com/office/drawing/2014/main" id="{ADE2C5D2-FE3A-A3E1-E9C6-58CACD7F152E}"/>
              </a:ext>
            </a:extLst>
          </p:cNvPr>
          <p:cNvSpPr txBox="1">
            <a:spLocks/>
          </p:cNvSpPr>
          <p:nvPr/>
        </p:nvSpPr>
        <p:spPr>
          <a:xfrm>
            <a:off x="5447259" y="1274884"/>
            <a:ext cx="6481130" cy="5297684"/>
          </a:xfrm>
          <a:prstGeom prst="rect">
            <a:avLst/>
          </a:prstGeom>
          <a:solidFill>
            <a:schemeClr val="bg1"/>
          </a:solidFill>
        </p:spPr>
        <p:txBody>
          <a:bodyPr vert="horz" lIns="91440" tIns="45720" rIns="91440" bIns="45720" rtlCol="0">
            <a:normAutofit fontScale="700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00"/>
              </a:spcBef>
              <a:buFont typeface="Arial" panose="020B0604020202020204" pitchFamily="34" charset="0"/>
              <a:buNone/>
            </a:pPr>
            <a:r>
              <a:rPr lang="de-CH" sz="1400" dirty="0">
                <a:latin typeface="Cascadia Code" panose="020B0609020000020004" pitchFamily="49" charset="0"/>
                <a:ea typeface="Cascadia Code" panose="020B0609020000020004" pitchFamily="49" charset="0"/>
                <a:cs typeface="Cascadia Code" panose="020B0609020000020004" pitchFamily="49" charset="0"/>
              </a:rPr>
              <a:t>Wenn du Star Trek magst, könntest du auch an anderen Science-Fiction-Franchises interessiert sein. Hier sind einige Filme und Serien, die du vielleicht mögen könntest:</a:t>
            </a:r>
          </a:p>
          <a:p>
            <a:pPr marL="0" indent="0">
              <a:spcBef>
                <a:spcPts val="300"/>
              </a:spcBef>
              <a:buFont typeface="Arial" panose="020B0604020202020204" pitchFamily="34" charset="0"/>
              <a:buNone/>
            </a:pPr>
            <a:endParaRPr lang="de-CH" sz="1400" dirty="0">
              <a:latin typeface="Cascadia Code" panose="020B0609020000020004" pitchFamily="49" charset="0"/>
              <a:ea typeface="Cascadia Code" panose="020B0609020000020004" pitchFamily="49" charset="0"/>
              <a:cs typeface="Cascadia Code" panose="020B0609020000020004" pitchFamily="49" charset="0"/>
            </a:endParaRPr>
          </a:p>
          <a:p>
            <a:pPr marL="0" indent="0">
              <a:spcBef>
                <a:spcPts val="300"/>
              </a:spcBef>
              <a:buFont typeface="Arial" panose="020B0604020202020204" pitchFamily="34" charset="0"/>
              <a:buNone/>
            </a:pPr>
            <a:r>
              <a:rPr lang="de-CH" sz="1400" dirty="0">
                <a:latin typeface="Cascadia Code" panose="020B0609020000020004" pitchFamily="49" charset="0"/>
                <a:ea typeface="Cascadia Code" panose="020B0609020000020004" pitchFamily="49" charset="0"/>
                <a:cs typeface="Cascadia Code" panose="020B0609020000020004" pitchFamily="49" charset="0"/>
              </a:rPr>
              <a:t>    </a:t>
            </a:r>
            <a:r>
              <a:rPr lang="de-CH" sz="1400" b="1" dirty="0">
                <a:latin typeface="Cascadia Code" panose="020B0609020000020004" pitchFamily="49" charset="0"/>
                <a:ea typeface="Cascadia Code" panose="020B0609020000020004" pitchFamily="49" charset="0"/>
                <a:cs typeface="Cascadia Code" panose="020B0609020000020004" pitchFamily="49" charset="0"/>
              </a:rPr>
              <a:t>Star Wars</a:t>
            </a:r>
            <a:r>
              <a:rPr lang="de-CH" sz="1400" dirty="0">
                <a:latin typeface="Cascadia Code" panose="020B0609020000020004" pitchFamily="49" charset="0"/>
                <a:ea typeface="Cascadia Code" panose="020B0609020000020004" pitchFamily="49" charset="0"/>
                <a:cs typeface="Cascadia Code" panose="020B0609020000020004" pitchFamily="49" charset="0"/>
              </a:rPr>
              <a:t>: Eine der bekanntesten Science-Fiction-Sagas überhaupt, mit Filmen, Serien und Büchern, die eine reiche Galaxie voller Abenteuer erkunden.</a:t>
            </a:r>
          </a:p>
          <a:p>
            <a:pPr marL="0" indent="0">
              <a:spcBef>
                <a:spcPts val="300"/>
              </a:spcBef>
              <a:buFont typeface="Arial" panose="020B0604020202020204" pitchFamily="34" charset="0"/>
              <a:buNone/>
            </a:pPr>
            <a:endParaRPr lang="de-CH" sz="1400" dirty="0">
              <a:latin typeface="Cascadia Code" panose="020B0609020000020004" pitchFamily="49" charset="0"/>
              <a:ea typeface="Cascadia Code" panose="020B0609020000020004" pitchFamily="49" charset="0"/>
              <a:cs typeface="Cascadia Code" panose="020B0609020000020004" pitchFamily="49" charset="0"/>
            </a:endParaRPr>
          </a:p>
          <a:p>
            <a:pPr marL="0" indent="0">
              <a:spcBef>
                <a:spcPts val="300"/>
              </a:spcBef>
              <a:buFont typeface="Arial" panose="020B0604020202020204" pitchFamily="34" charset="0"/>
              <a:buNone/>
            </a:pPr>
            <a:r>
              <a:rPr lang="de-CH" sz="1400" dirty="0">
                <a:latin typeface="Cascadia Code" panose="020B0609020000020004" pitchFamily="49" charset="0"/>
                <a:ea typeface="Cascadia Code" panose="020B0609020000020004" pitchFamily="49" charset="0"/>
                <a:cs typeface="Cascadia Code" panose="020B0609020000020004" pitchFamily="49" charset="0"/>
              </a:rPr>
              <a:t>    </a:t>
            </a:r>
            <a:r>
              <a:rPr lang="de-CH" sz="1400" b="1" dirty="0">
                <a:latin typeface="Cascadia Code" panose="020B0609020000020004" pitchFamily="49" charset="0"/>
                <a:ea typeface="Cascadia Code" panose="020B0609020000020004" pitchFamily="49" charset="0"/>
                <a:cs typeface="Cascadia Code" panose="020B0609020000020004" pitchFamily="49" charset="0"/>
              </a:rPr>
              <a:t>Battlestar Galactica</a:t>
            </a:r>
            <a:r>
              <a:rPr lang="de-CH" sz="1400" dirty="0">
                <a:latin typeface="Cascadia Code" panose="020B0609020000020004" pitchFamily="49" charset="0"/>
                <a:ea typeface="Cascadia Code" panose="020B0609020000020004" pitchFamily="49" charset="0"/>
                <a:cs typeface="Cascadia Code" panose="020B0609020000020004" pitchFamily="49" charset="0"/>
              </a:rPr>
              <a:t>: Diese Serie handelt von den Überresten der menschlichen Zivilisation, die auf der Suche nach einem legendären Planeten namens "Erde" sind, während sie von einer feindlichen Roboterzivilisation gejagt werden.</a:t>
            </a:r>
          </a:p>
          <a:p>
            <a:pPr marL="0" indent="0">
              <a:spcBef>
                <a:spcPts val="300"/>
              </a:spcBef>
              <a:buFont typeface="Arial" panose="020B0604020202020204" pitchFamily="34" charset="0"/>
              <a:buNone/>
            </a:pPr>
            <a:endParaRPr lang="de-CH" sz="1400" dirty="0">
              <a:latin typeface="Cascadia Code" panose="020B0609020000020004" pitchFamily="49" charset="0"/>
              <a:ea typeface="Cascadia Code" panose="020B0609020000020004" pitchFamily="49" charset="0"/>
              <a:cs typeface="Cascadia Code" panose="020B0609020000020004" pitchFamily="49" charset="0"/>
            </a:endParaRPr>
          </a:p>
          <a:p>
            <a:pPr marL="0" indent="0">
              <a:spcBef>
                <a:spcPts val="300"/>
              </a:spcBef>
              <a:buFont typeface="Arial" panose="020B0604020202020204" pitchFamily="34" charset="0"/>
              <a:buNone/>
            </a:pPr>
            <a:r>
              <a:rPr lang="de-CH" sz="1400" dirty="0">
                <a:latin typeface="Cascadia Code" panose="020B0609020000020004" pitchFamily="49" charset="0"/>
                <a:ea typeface="Cascadia Code" panose="020B0609020000020004" pitchFamily="49" charset="0"/>
                <a:cs typeface="Cascadia Code" panose="020B0609020000020004" pitchFamily="49" charset="0"/>
              </a:rPr>
              <a:t>    </a:t>
            </a:r>
            <a:r>
              <a:rPr lang="de-CH" sz="1400" b="1" dirty="0">
                <a:latin typeface="Cascadia Code" panose="020B0609020000020004" pitchFamily="49" charset="0"/>
                <a:ea typeface="Cascadia Code" panose="020B0609020000020004" pitchFamily="49" charset="0"/>
                <a:cs typeface="Cascadia Code" panose="020B0609020000020004" pitchFamily="49" charset="0"/>
              </a:rPr>
              <a:t>The </a:t>
            </a:r>
            <a:r>
              <a:rPr lang="de-CH" sz="1400" b="1" dirty="0" err="1">
                <a:latin typeface="Cascadia Code" panose="020B0609020000020004" pitchFamily="49" charset="0"/>
                <a:ea typeface="Cascadia Code" panose="020B0609020000020004" pitchFamily="49" charset="0"/>
                <a:cs typeface="Cascadia Code" panose="020B0609020000020004" pitchFamily="49" charset="0"/>
              </a:rPr>
              <a:t>Expanse</a:t>
            </a:r>
            <a:r>
              <a:rPr lang="de-CH" sz="1400" dirty="0">
                <a:latin typeface="Cascadia Code" panose="020B0609020000020004" pitchFamily="49" charset="0"/>
                <a:ea typeface="Cascadia Code" panose="020B0609020000020004" pitchFamily="49" charset="0"/>
                <a:cs typeface="Cascadia Code" panose="020B0609020000020004" pitchFamily="49" charset="0"/>
              </a:rPr>
              <a:t>: Basierend auf den Romanen von James S.A. Corey, erkundet diese Serie eine Zukunft, in der die Menschheit das Sonnensystem kolonisiert hat und sich in einen interplanetaren Konflikt verstrickt.</a:t>
            </a:r>
          </a:p>
          <a:p>
            <a:pPr marL="0" indent="0">
              <a:spcBef>
                <a:spcPts val="300"/>
              </a:spcBef>
              <a:buFont typeface="Arial" panose="020B0604020202020204" pitchFamily="34" charset="0"/>
              <a:buNone/>
            </a:pPr>
            <a:endParaRPr lang="de-CH" sz="1400" dirty="0">
              <a:latin typeface="Cascadia Code" panose="020B0609020000020004" pitchFamily="49" charset="0"/>
              <a:ea typeface="Cascadia Code" panose="020B0609020000020004" pitchFamily="49" charset="0"/>
              <a:cs typeface="Cascadia Code" panose="020B0609020000020004" pitchFamily="49" charset="0"/>
            </a:endParaRPr>
          </a:p>
          <a:p>
            <a:pPr marL="0" indent="0">
              <a:spcBef>
                <a:spcPts val="300"/>
              </a:spcBef>
              <a:buFont typeface="Arial" panose="020B0604020202020204" pitchFamily="34" charset="0"/>
              <a:buNone/>
            </a:pPr>
            <a:r>
              <a:rPr lang="de-CH" sz="1400" dirty="0">
                <a:latin typeface="Cascadia Code" panose="020B0609020000020004" pitchFamily="49" charset="0"/>
                <a:ea typeface="Cascadia Code" panose="020B0609020000020004" pitchFamily="49" charset="0"/>
                <a:cs typeface="Cascadia Code" panose="020B0609020000020004" pitchFamily="49" charset="0"/>
              </a:rPr>
              <a:t>    </a:t>
            </a:r>
            <a:r>
              <a:rPr lang="de-CH" sz="1400" b="1" dirty="0">
                <a:latin typeface="Cascadia Code" panose="020B0609020000020004" pitchFamily="49" charset="0"/>
                <a:ea typeface="Cascadia Code" panose="020B0609020000020004" pitchFamily="49" charset="0"/>
                <a:cs typeface="Cascadia Code" panose="020B0609020000020004" pitchFamily="49" charset="0"/>
              </a:rPr>
              <a:t>Stargate</a:t>
            </a:r>
            <a:r>
              <a:rPr lang="de-CH" sz="1400" dirty="0">
                <a:latin typeface="Cascadia Code" panose="020B0609020000020004" pitchFamily="49" charset="0"/>
                <a:ea typeface="Cascadia Code" panose="020B0609020000020004" pitchFamily="49" charset="0"/>
                <a:cs typeface="Cascadia Code" panose="020B0609020000020004" pitchFamily="49" charset="0"/>
              </a:rPr>
              <a:t>: Diese Franchise umfasst Filme und Serien, die sich um die Entdeckung eines außerirdischen Portals drehen, das es den Menschen ermöglicht, zu anderen Welten zu reisen.</a:t>
            </a:r>
          </a:p>
          <a:p>
            <a:pPr marL="0" indent="0">
              <a:spcBef>
                <a:spcPts val="300"/>
              </a:spcBef>
              <a:buFont typeface="Arial" panose="020B0604020202020204" pitchFamily="34" charset="0"/>
              <a:buNone/>
            </a:pPr>
            <a:endParaRPr lang="de-CH" sz="1400" dirty="0">
              <a:latin typeface="Cascadia Code" panose="020B0609020000020004" pitchFamily="49" charset="0"/>
              <a:ea typeface="Cascadia Code" panose="020B0609020000020004" pitchFamily="49" charset="0"/>
              <a:cs typeface="Cascadia Code" panose="020B0609020000020004" pitchFamily="49" charset="0"/>
            </a:endParaRPr>
          </a:p>
          <a:p>
            <a:pPr marL="0" indent="0">
              <a:spcBef>
                <a:spcPts val="300"/>
              </a:spcBef>
              <a:buFont typeface="Arial" panose="020B0604020202020204" pitchFamily="34" charset="0"/>
              <a:buNone/>
            </a:pPr>
            <a:r>
              <a:rPr lang="de-CH" sz="1400" dirty="0">
                <a:latin typeface="Cascadia Code" panose="020B0609020000020004" pitchFamily="49" charset="0"/>
                <a:ea typeface="Cascadia Code" panose="020B0609020000020004" pitchFamily="49" charset="0"/>
                <a:cs typeface="Cascadia Code" panose="020B0609020000020004" pitchFamily="49" charset="0"/>
              </a:rPr>
              <a:t>    </a:t>
            </a:r>
            <a:r>
              <a:rPr lang="de-CH" sz="1400" b="1" dirty="0" err="1">
                <a:latin typeface="Cascadia Code" panose="020B0609020000020004" pitchFamily="49" charset="0"/>
                <a:ea typeface="Cascadia Code" panose="020B0609020000020004" pitchFamily="49" charset="0"/>
                <a:cs typeface="Cascadia Code" panose="020B0609020000020004" pitchFamily="49" charset="0"/>
              </a:rPr>
              <a:t>Doctor</a:t>
            </a:r>
            <a:r>
              <a:rPr lang="de-CH" sz="1400" b="1" dirty="0">
                <a:latin typeface="Cascadia Code" panose="020B0609020000020004" pitchFamily="49" charset="0"/>
                <a:ea typeface="Cascadia Code" panose="020B0609020000020004" pitchFamily="49" charset="0"/>
                <a:cs typeface="Cascadia Code" panose="020B0609020000020004" pitchFamily="49" charset="0"/>
              </a:rPr>
              <a:t> Who</a:t>
            </a:r>
            <a:r>
              <a:rPr lang="de-CH" sz="1400" dirty="0">
                <a:latin typeface="Cascadia Code" panose="020B0609020000020004" pitchFamily="49" charset="0"/>
                <a:ea typeface="Cascadia Code" panose="020B0609020000020004" pitchFamily="49" charset="0"/>
                <a:cs typeface="Cascadia Code" panose="020B0609020000020004" pitchFamily="49" charset="0"/>
              </a:rPr>
              <a:t>: Diese langjährige britische Serie handelt von einem Zeitreisenden, bekannt als der </a:t>
            </a:r>
            <a:r>
              <a:rPr lang="de-CH" sz="1400" dirty="0" err="1">
                <a:latin typeface="Cascadia Code" panose="020B0609020000020004" pitchFamily="49" charset="0"/>
                <a:ea typeface="Cascadia Code" panose="020B0609020000020004" pitchFamily="49" charset="0"/>
                <a:cs typeface="Cascadia Code" panose="020B0609020000020004" pitchFamily="49" charset="0"/>
              </a:rPr>
              <a:t>Doctor</a:t>
            </a:r>
            <a:r>
              <a:rPr lang="de-CH" sz="1400" dirty="0">
                <a:latin typeface="Cascadia Code" panose="020B0609020000020004" pitchFamily="49" charset="0"/>
                <a:ea typeface="Cascadia Code" panose="020B0609020000020004" pitchFamily="49" charset="0"/>
                <a:cs typeface="Cascadia Code" panose="020B0609020000020004" pitchFamily="49" charset="0"/>
              </a:rPr>
              <a:t>, der Abenteuer in Raum und Zeit erlebt und dabei oft moralische Dilemmata erforscht.</a:t>
            </a:r>
          </a:p>
          <a:p>
            <a:pPr marL="0" indent="0">
              <a:spcBef>
                <a:spcPts val="300"/>
              </a:spcBef>
              <a:buFont typeface="Arial" panose="020B0604020202020204" pitchFamily="34" charset="0"/>
              <a:buNone/>
            </a:pPr>
            <a:endParaRPr lang="de-CH" sz="1400" dirty="0">
              <a:latin typeface="Cascadia Code" panose="020B0609020000020004" pitchFamily="49" charset="0"/>
              <a:ea typeface="Cascadia Code" panose="020B0609020000020004" pitchFamily="49" charset="0"/>
              <a:cs typeface="Cascadia Code" panose="020B0609020000020004" pitchFamily="49" charset="0"/>
            </a:endParaRPr>
          </a:p>
          <a:p>
            <a:pPr marL="0" indent="0">
              <a:spcBef>
                <a:spcPts val="300"/>
              </a:spcBef>
              <a:buFont typeface="Arial" panose="020B0604020202020204" pitchFamily="34" charset="0"/>
              <a:buNone/>
            </a:pPr>
            <a:r>
              <a:rPr lang="de-CH" sz="1400" dirty="0">
                <a:latin typeface="Cascadia Code" panose="020B0609020000020004" pitchFamily="49" charset="0"/>
                <a:ea typeface="Cascadia Code" panose="020B0609020000020004" pitchFamily="49" charset="0"/>
                <a:cs typeface="Cascadia Code" panose="020B0609020000020004" pitchFamily="49" charset="0"/>
              </a:rPr>
              <a:t>    </a:t>
            </a:r>
            <a:r>
              <a:rPr lang="de-CH" sz="1400" b="1" dirty="0">
                <a:latin typeface="Cascadia Code" panose="020B0609020000020004" pitchFamily="49" charset="0"/>
                <a:ea typeface="Cascadia Code" panose="020B0609020000020004" pitchFamily="49" charset="0"/>
                <a:cs typeface="Cascadia Code" panose="020B0609020000020004" pitchFamily="49" charset="0"/>
              </a:rPr>
              <a:t>The Orville</a:t>
            </a:r>
            <a:r>
              <a:rPr lang="de-CH" sz="1400" dirty="0">
                <a:latin typeface="Cascadia Code" panose="020B0609020000020004" pitchFamily="49" charset="0"/>
                <a:ea typeface="Cascadia Code" panose="020B0609020000020004" pitchFamily="49" charset="0"/>
                <a:cs typeface="Cascadia Code" panose="020B0609020000020004" pitchFamily="49" charset="0"/>
              </a:rPr>
              <a:t>: Diese Serie, geschaffen von Seth MacFarlane, ist eine Hommage an Star Trek und folgt den Abenteuern der Besatzung eines Raumschiffs im 25. Jahrhundert.</a:t>
            </a:r>
          </a:p>
          <a:p>
            <a:pPr marL="0" indent="0">
              <a:spcBef>
                <a:spcPts val="300"/>
              </a:spcBef>
              <a:buFont typeface="Arial" panose="020B0604020202020204" pitchFamily="34" charset="0"/>
              <a:buNone/>
            </a:pPr>
            <a:endParaRPr lang="de-CH" sz="1400" dirty="0">
              <a:latin typeface="Cascadia Code" panose="020B0609020000020004" pitchFamily="49" charset="0"/>
              <a:ea typeface="Cascadia Code" panose="020B0609020000020004" pitchFamily="49" charset="0"/>
              <a:cs typeface="Cascadia Code" panose="020B0609020000020004" pitchFamily="49" charset="0"/>
            </a:endParaRPr>
          </a:p>
          <a:p>
            <a:pPr marL="0" indent="0">
              <a:spcBef>
                <a:spcPts val="300"/>
              </a:spcBef>
              <a:buFont typeface="Arial" panose="020B0604020202020204" pitchFamily="34" charset="0"/>
              <a:buNone/>
            </a:pPr>
            <a:r>
              <a:rPr lang="de-CH" sz="1400" dirty="0">
                <a:latin typeface="Cascadia Code" panose="020B0609020000020004" pitchFamily="49" charset="0"/>
                <a:ea typeface="Cascadia Code" panose="020B0609020000020004" pitchFamily="49" charset="0"/>
                <a:cs typeface="Cascadia Code" panose="020B0609020000020004" pitchFamily="49" charset="0"/>
              </a:rPr>
              <a:t>Das sind nur einige Beispiele, aber es gibt noch viele weitere großartige Science-Fiction-Filme und -Serien da draußen, die du erkunden kannst!</a:t>
            </a:r>
          </a:p>
        </p:txBody>
      </p:sp>
    </p:spTree>
    <p:extLst>
      <p:ext uri="{BB962C8B-B14F-4D97-AF65-F5344CB8AC3E}">
        <p14:creationId xmlns:p14="http://schemas.microsoft.com/office/powerpoint/2010/main" val="45677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458B1-26E7-FC9E-C720-FAB67BD4894A}"/>
              </a:ext>
            </a:extLst>
          </p:cNvPr>
          <p:cNvSpPr>
            <a:spLocks noGrp="1"/>
          </p:cNvSpPr>
          <p:nvPr>
            <p:ph type="title"/>
          </p:nvPr>
        </p:nvSpPr>
        <p:spPr/>
        <p:txBody>
          <a:bodyPr/>
          <a:lstStyle/>
          <a:p>
            <a:r>
              <a:rPr lang="en-US" dirty="0" err="1"/>
              <a:t>Warum</a:t>
            </a:r>
            <a:r>
              <a:rPr lang="en-US" dirty="0"/>
              <a:t> </a:t>
            </a:r>
            <a:r>
              <a:rPr lang="en-US" dirty="0" err="1"/>
              <a:t>essen</a:t>
            </a:r>
            <a:r>
              <a:rPr lang="en-US" dirty="0"/>
              <a:t> </a:t>
            </a:r>
            <a:r>
              <a:rPr lang="en-US" dirty="0" err="1"/>
              <a:t>wir</a:t>
            </a:r>
            <a:r>
              <a:rPr lang="en-US" dirty="0"/>
              <a:t> Popcorn </a:t>
            </a:r>
            <a:r>
              <a:rPr lang="en-US" dirty="0" err="1"/>
              <a:t>zu</a:t>
            </a:r>
            <a:r>
              <a:rPr lang="en-US" dirty="0"/>
              <a:t> </a:t>
            </a:r>
            <a:r>
              <a:rPr lang="en-US" dirty="0" err="1"/>
              <a:t>Filmen</a:t>
            </a:r>
            <a:r>
              <a:rPr lang="en-US" dirty="0"/>
              <a:t>?</a:t>
            </a:r>
            <a:endParaRPr lang="de-CH" dirty="0"/>
          </a:p>
        </p:txBody>
      </p:sp>
      <p:sp>
        <p:nvSpPr>
          <p:cNvPr id="3" name="Content Placeholder 2">
            <a:extLst>
              <a:ext uri="{FF2B5EF4-FFF2-40B4-BE49-F238E27FC236}">
                <a16:creationId xmlns:a16="http://schemas.microsoft.com/office/drawing/2014/main" id="{A5901DF8-9F48-B1C6-9449-6212EE9C145A}"/>
              </a:ext>
            </a:extLst>
          </p:cNvPr>
          <p:cNvSpPr>
            <a:spLocks noGrp="1"/>
          </p:cNvSpPr>
          <p:nvPr>
            <p:ph idx="1"/>
          </p:nvPr>
        </p:nvSpPr>
        <p:spPr>
          <a:xfrm>
            <a:off x="516098" y="1093305"/>
            <a:ext cx="9110981" cy="5220684"/>
          </a:xfrm>
        </p:spPr>
        <p:txBody>
          <a:bodyPr/>
          <a:lstStyle/>
          <a:p>
            <a:pPr marL="0" indent="0">
              <a:buNone/>
            </a:pPr>
            <a:r>
              <a:rPr lang="de-CH" noProof="0" dirty="0"/>
              <a:t>‘Gepoppter’ Mais wurde bereits 3’600 v.Chr. in der sog. “Fledermaus-Höhle” in West-Zentral-Mexiko entdeckt und erreichte 1848 den Eingang in John B. Bartletts “Lexikon der Amerikanismen”.</a:t>
            </a:r>
          </a:p>
          <a:p>
            <a:pPr marL="0" indent="0">
              <a:buNone/>
            </a:pPr>
            <a:r>
              <a:rPr lang="de-CH" dirty="0"/>
              <a:t>1890 erfand Charles </a:t>
            </a:r>
            <a:r>
              <a:rPr lang="de-CH" dirty="0" err="1"/>
              <a:t>Cretor</a:t>
            </a:r>
            <a:r>
              <a:rPr lang="de-CH" dirty="0"/>
              <a:t> seine Popcorn-Maschinen machte sie bis zum Ende des Jahrhunderts mobil. Häufig wurden sie vor Kinos positioniert.</a:t>
            </a:r>
          </a:p>
          <a:p>
            <a:pPr marL="0" indent="0">
              <a:buNone/>
            </a:pPr>
            <a:r>
              <a:rPr lang="de-CH" noProof="0" dirty="0"/>
              <a:t>Der Popcorn-Konsum war während der grossen Depression eine Stütze vieler Farmer und verdreifachte sich in der Zeit des 2. Weltkriegs als die Verfügbarkeit von Zucker eingeschränkt war.</a:t>
            </a:r>
          </a:p>
          <a:p>
            <a:pPr marL="0" indent="0">
              <a:buNone/>
            </a:pPr>
            <a:r>
              <a:rPr lang="de-CH" dirty="0"/>
              <a:t>1938 installierte Glen W. Dickinson Sr. die ersten Popcorn-Maschinen in der </a:t>
            </a:r>
            <a:br>
              <a:rPr lang="de-CH" dirty="0"/>
            </a:br>
            <a:r>
              <a:rPr lang="de-CH" dirty="0"/>
              <a:t>Lobby seines Kinos und merkte, dass der Gewinn auf Popcorn höher war als </a:t>
            </a:r>
            <a:br>
              <a:rPr lang="de-CH" dirty="0"/>
            </a:br>
            <a:r>
              <a:rPr lang="de-CH" dirty="0"/>
              <a:t>der der Kino-Tickets.</a:t>
            </a:r>
          </a:p>
          <a:p>
            <a:pPr marL="0" indent="0">
              <a:buNone/>
            </a:pPr>
            <a:r>
              <a:rPr lang="de-CH" noProof="0" dirty="0"/>
              <a:t>Die Einführung der Fernseher um 1940 reduzierte den Konsum. Doch durch Werbung und 1981 die Erfindung des Mikrowellen-Popcorns kompensierten </a:t>
            </a:r>
            <a:br>
              <a:rPr lang="de-CH" noProof="0" dirty="0"/>
            </a:br>
            <a:r>
              <a:rPr lang="de-CH" noProof="0" dirty="0"/>
              <a:t>das.</a:t>
            </a:r>
          </a:p>
        </p:txBody>
      </p:sp>
      <p:sp>
        <p:nvSpPr>
          <p:cNvPr id="4" name="Slide Number Placeholder 3">
            <a:extLst>
              <a:ext uri="{FF2B5EF4-FFF2-40B4-BE49-F238E27FC236}">
                <a16:creationId xmlns:a16="http://schemas.microsoft.com/office/drawing/2014/main" id="{0E8E38A0-02B5-8FED-5D6E-BD16DDBB0BB5}"/>
              </a:ext>
            </a:extLst>
          </p:cNvPr>
          <p:cNvSpPr>
            <a:spLocks noGrp="1"/>
          </p:cNvSpPr>
          <p:nvPr>
            <p:ph type="sldNum" sz="quarter" idx="12"/>
          </p:nvPr>
        </p:nvSpPr>
        <p:spPr/>
        <p:txBody>
          <a:bodyPr/>
          <a:lstStyle/>
          <a:p>
            <a:fld id="{5A33CB2A-1702-4C1D-9CC4-8D472D39F19E}" type="slidenum">
              <a:rPr lang="en-US" smtClean="0"/>
              <a:t>50</a:t>
            </a:fld>
            <a:endParaRPr lang="en-US"/>
          </a:p>
        </p:txBody>
      </p:sp>
      <p:pic>
        <p:nvPicPr>
          <p:cNvPr id="6" name="Picture 5">
            <a:extLst>
              <a:ext uri="{FF2B5EF4-FFF2-40B4-BE49-F238E27FC236}">
                <a16:creationId xmlns:a16="http://schemas.microsoft.com/office/drawing/2014/main" id="{B6558AE1-EB9B-3C20-DD6B-53B8B395D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9326" y="1284257"/>
            <a:ext cx="1895116" cy="2274139"/>
          </a:xfrm>
          <a:prstGeom prst="rect">
            <a:avLst/>
          </a:prstGeom>
          <a:ln>
            <a:noFill/>
          </a:ln>
          <a:effectLst>
            <a:outerShdw blurRad="292100" dist="139700" dir="2700000" algn="tl" rotWithShape="0">
              <a:srgbClr val="333333">
                <a:alpha val="65000"/>
              </a:srgbClr>
            </a:outerShdw>
          </a:effectLst>
        </p:spPr>
      </p:pic>
      <p:pic>
        <p:nvPicPr>
          <p:cNvPr id="8" name="Picture 7" descr="A person eating popcorn while sitting on a couch&#10;&#10;AI-generated content may be incorrect.">
            <a:extLst>
              <a:ext uri="{FF2B5EF4-FFF2-40B4-BE49-F238E27FC236}">
                <a16:creationId xmlns:a16="http://schemas.microsoft.com/office/drawing/2014/main" id="{7D992D60-49EE-D477-DCB8-154F010B881A}"/>
              </a:ext>
            </a:extLst>
          </p:cNvPr>
          <p:cNvPicPr>
            <a:picLocks noChangeAspect="1"/>
          </p:cNvPicPr>
          <p:nvPr/>
        </p:nvPicPr>
        <p:blipFill>
          <a:blip r:embed="rId3">
            <a:extLst>
              <a:ext uri="{28A0092B-C50C-407E-A947-70E740481C1C}">
                <a14:useLocalDpi xmlns:a14="http://schemas.microsoft.com/office/drawing/2010/main" val="0"/>
              </a:ext>
            </a:extLst>
          </a:blip>
          <a:srcRect l="16084" t="5944" r="12386" b="8321"/>
          <a:stretch/>
        </p:blipFill>
        <p:spPr>
          <a:xfrm>
            <a:off x="9010340" y="4090925"/>
            <a:ext cx="2665562" cy="21299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260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7EEE-6E7C-553A-6BAF-2E252B7DCD1B}"/>
              </a:ext>
            </a:extLst>
          </p:cNvPr>
          <p:cNvSpPr>
            <a:spLocks noGrp="1"/>
          </p:cNvSpPr>
          <p:nvPr>
            <p:ph type="title"/>
          </p:nvPr>
        </p:nvSpPr>
        <p:spPr/>
        <p:txBody>
          <a:bodyPr/>
          <a:lstStyle/>
          <a:p>
            <a:r>
              <a:rPr lang="de-CH" noProof="0" dirty="0"/>
              <a:t>100 Hertz reduziert Reiseübelkeit</a:t>
            </a:r>
          </a:p>
        </p:txBody>
      </p:sp>
      <p:sp>
        <p:nvSpPr>
          <p:cNvPr id="3" name="Content Placeholder 2">
            <a:extLst>
              <a:ext uri="{FF2B5EF4-FFF2-40B4-BE49-F238E27FC236}">
                <a16:creationId xmlns:a16="http://schemas.microsoft.com/office/drawing/2014/main" id="{0D00908C-56A2-DABB-9FC4-2B75A43885B0}"/>
              </a:ext>
            </a:extLst>
          </p:cNvPr>
          <p:cNvSpPr>
            <a:spLocks noGrp="1"/>
          </p:cNvSpPr>
          <p:nvPr>
            <p:ph idx="1"/>
          </p:nvPr>
        </p:nvSpPr>
        <p:spPr>
          <a:xfrm>
            <a:off x="516099" y="1093305"/>
            <a:ext cx="7351192" cy="5220684"/>
          </a:xfrm>
        </p:spPr>
        <p:txBody>
          <a:bodyPr/>
          <a:lstStyle/>
          <a:p>
            <a:pPr marL="0" indent="0">
              <a:buNone/>
            </a:pPr>
            <a:r>
              <a:rPr lang="de-CH" noProof="0" dirty="0"/>
              <a:t>Die Universität in Nagoya, Japan, hat herausgefunden, dass Menschen, denen man eine Minute einen Ton von 100Hz vorspielt in einem extremen Fahrsimulator weniger Übelkeit zeigen.</a:t>
            </a:r>
          </a:p>
          <a:p>
            <a:pPr marL="0" indent="0">
              <a:buNone/>
            </a:pPr>
            <a:r>
              <a:rPr lang="de-CH" noProof="0" dirty="0"/>
              <a:t>Die Theorie sagt, das der Ton die Steinchen im Gleichgewichtssinn anregt und dadurch die Synchronisation zwischen Auge und Gleichgewichtssinn besser wird.</a:t>
            </a:r>
          </a:p>
          <a:p>
            <a:pPr marL="0" indent="0">
              <a:buNone/>
            </a:pPr>
            <a:endParaRPr lang="de-CH" noProof="0" dirty="0"/>
          </a:p>
          <a:p>
            <a:pPr marL="0" indent="0">
              <a:buNone/>
            </a:pPr>
            <a:r>
              <a:rPr lang="de-CH" b="1" noProof="0" dirty="0"/>
              <a:t>Fun Fakt</a:t>
            </a:r>
            <a:br>
              <a:rPr lang="de-CH" b="1" noProof="0" dirty="0"/>
            </a:br>
            <a:r>
              <a:rPr lang="de-CH" noProof="0" dirty="0"/>
              <a:t>Saxophone erreichen locker diese Tonlage</a:t>
            </a:r>
          </a:p>
          <a:p>
            <a:pPr marL="285750" indent="-285750">
              <a:buFont typeface="Symbol" panose="05050102010706020507" pitchFamily="18" charset="2"/>
              <a:buChar char="Þ"/>
            </a:pPr>
            <a:r>
              <a:rPr lang="de-CH" noProof="0" dirty="0"/>
              <a:t>Nehmt immer einen Saxophonspieler mit auf den Rücksitz</a:t>
            </a:r>
          </a:p>
          <a:p>
            <a:pPr marL="285750" indent="-285750">
              <a:buFont typeface="Symbol" panose="05050102010706020507" pitchFamily="18" charset="2"/>
              <a:buChar char="Þ"/>
            </a:pPr>
            <a:r>
              <a:rPr lang="de-CH" noProof="0" dirty="0"/>
              <a:t>Gefahr: Hörsturz</a:t>
            </a:r>
          </a:p>
        </p:txBody>
      </p:sp>
      <p:sp>
        <p:nvSpPr>
          <p:cNvPr id="4" name="Slide Number Placeholder 3">
            <a:extLst>
              <a:ext uri="{FF2B5EF4-FFF2-40B4-BE49-F238E27FC236}">
                <a16:creationId xmlns:a16="http://schemas.microsoft.com/office/drawing/2014/main" id="{1D699484-8CEC-2F75-2437-CDE2772FA996}"/>
              </a:ext>
            </a:extLst>
          </p:cNvPr>
          <p:cNvSpPr>
            <a:spLocks noGrp="1"/>
          </p:cNvSpPr>
          <p:nvPr>
            <p:ph type="sldNum" sz="quarter" idx="12"/>
          </p:nvPr>
        </p:nvSpPr>
        <p:spPr/>
        <p:txBody>
          <a:bodyPr/>
          <a:lstStyle/>
          <a:p>
            <a:fld id="{5A33CB2A-1702-4C1D-9CC4-8D472D39F19E}" type="slidenum">
              <a:rPr lang="de-CH" noProof="0" smtClean="0"/>
              <a:t>51</a:t>
            </a:fld>
            <a:endParaRPr lang="de-CH" noProof="0" dirty="0"/>
          </a:p>
        </p:txBody>
      </p:sp>
      <p:pic>
        <p:nvPicPr>
          <p:cNvPr id="6" name="Picture 5">
            <a:extLst>
              <a:ext uri="{FF2B5EF4-FFF2-40B4-BE49-F238E27FC236}">
                <a16:creationId xmlns:a16="http://schemas.microsoft.com/office/drawing/2014/main" id="{71A013A0-10E2-E26F-0A6D-346FBAFFE258}"/>
              </a:ext>
            </a:extLst>
          </p:cNvPr>
          <p:cNvPicPr>
            <a:picLocks noChangeAspect="1"/>
          </p:cNvPicPr>
          <p:nvPr/>
        </p:nvPicPr>
        <p:blipFill>
          <a:blip r:embed="rId2"/>
          <a:stretch>
            <a:fillRect/>
          </a:stretch>
        </p:blipFill>
        <p:spPr>
          <a:xfrm>
            <a:off x="8140013" y="1267991"/>
            <a:ext cx="3473649" cy="3698360"/>
          </a:xfrm>
          <a:prstGeom prst="rect">
            <a:avLst/>
          </a:prstGeom>
        </p:spPr>
      </p:pic>
    </p:spTree>
    <p:extLst>
      <p:ext uri="{BB962C8B-B14F-4D97-AF65-F5344CB8AC3E}">
        <p14:creationId xmlns:p14="http://schemas.microsoft.com/office/powerpoint/2010/main" val="173589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7E3A4-0748-A8FD-F4A9-01E01DDEC82C}"/>
              </a:ext>
            </a:extLst>
          </p:cNvPr>
          <p:cNvSpPr>
            <a:spLocks noGrp="1"/>
          </p:cNvSpPr>
          <p:nvPr>
            <p:ph type="title"/>
          </p:nvPr>
        </p:nvSpPr>
        <p:spPr/>
        <p:txBody>
          <a:bodyPr/>
          <a:lstStyle/>
          <a:p>
            <a:r>
              <a:rPr lang="de-CH" noProof="0" dirty="0"/>
              <a:t>Gib mir Tiernamen</a:t>
            </a:r>
          </a:p>
        </p:txBody>
      </p:sp>
      <p:sp>
        <p:nvSpPr>
          <p:cNvPr id="3" name="Content Placeholder 2">
            <a:extLst>
              <a:ext uri="{FF2B5EF4-FFF2-40B4-BE49-F238E27FC236}">
                <a16:creationId xmlns:a16="http://schemas.microsoft.com/office/drawing/2014/main" id="{7C7893D3-47AE-AB0E-4AD5-84915C66514A}"/>
              </a:ext>
            </a:extLst>
          </p:cNvPr>
          <p:cNvSpPr>
            <a:spLocks noGrp="1"/>
          </p:cNvSpPr>
          <p:nvPr>
            <p:ph idx="1"/>
          </p:nvPr>
        </p:nvSpPr>
        <p:spPr>
          <a:xfrm>
            <a:off x="520810" y="1081522"/>
            <a:ext cx="8651348" cy="5220684"/>
          </a:xfrm>
        </p:spPr>
        <p:txBody>
          <a:bodyPr>
            <a:normAutofit fontScale="92500" lnSpcReduction="10000"/>
          </a:bodyPr>
          <a:lstStyle/>
          <a:p>
            <a:pPr marL="0" indent="0">
              <a:buNone/>
            </a:pPr>
            <a:r>
              <a:rPr lang="de-CH" b="1" noProof="0" dirty="0"/>
              <a:t>Test</a:t>
            </a:r>
            <a:br>
              <a:rPr lang="de-CH" b="1" noProof="0" dirty="0"/>
            </a:br>
            <a:r>
              <a:rPr lang="de-CH" noProof="0" dirty="0"/>
              <a:t>Wie viele Tiernamen, z.B. Hund, Katze, Maus, fallen Euch in 90 Sekunden ein?</a:t>
            </a:r>
          </a:p>
          <a:p>
            <a:pPr marL="0" indent="0">
              <a:buNone/>
            </a:pPr>
            <a:endParaRPr lang="de-CH" noProof="0" dirty="0"/>
          </a:p>
          <a:p>
            <a:pPr marL="0" indent="0">
              <a:buNone/>
            </a:pPr>
            <a:r>
              <a:rPr lang="de-CH" b="1" noProof="0" dirty="0"/>
              <a:t>Fakt</a:t>
            </a:r>
            <a:br>
              <a:rPr lang="de-CH" noProof="0" dirty="0"/>
            </a:br>
            <a:r>
              <a:rPr lang="de-CH" noProof="0" dirty="0"/>
              <a:t>Wer mehr als 30 Tiernamen zusammenbringt hat noch eine Lebenserwartungszeit von ca. 12 Jahren. Bei nur 11 Tieren bei ca. 3 Jahren.</a:t>
            </a:r>
            <a:br>
              <a:rPr lang="de-CH" noProof="0" dirty="0"/>
            </a:br>
            <a:r>
              <a:rPr lang="de-CH" noProof="0" dirty="0"/>
              <a:t>Durchgeführt vom Max-Planck-Institut für Bildungsforschung und lief über 30 Jahre.</a:t>
            </a:r>
          </a:p>
          <a:p>
            <a:pPr marL="0" indent="0">
              <a:buNone/>
            </a:pPr>
            <a:r>
              <a:rPr lang="de-CH" noProof="0" dirty="0"/>
              <a:t>Randbedingung: </a:t>
            </a:r>
            <a:br>
              <a:rPr lang="de-CH" noProof="0" dirty="0"/>
            </a:br>
            <a:r>
              <a:rPr lang="de-CH" noProof="0" dirty="0"/>
              <a:t>Gilt nur für Probanden über 70. In der Studie lag der Durchschnitt bei 84.</a:t>
            </a:r>
          </a:p>
          <a:p>
            <a:pPr marL="0" indent="0">
              <a:buNone/>
            </a:pPr>
            <a:endParaRPr lang="de-CH" noProof="0" dirty="0"/>
          </a:p>
          <a:p>
            <a:pPr marL="0" indent="0">
              <a:buNone/>
            </a:pPr>
            <a:r>
              <a:rPr lang="de-CH" b="1" noProof="0" dirty="0"/>
              <a:t>Theorie</a:t>
            </a:r>
            <a:br>
              <a:rPr lang="de-CH" b="1" noProof="0" dirty="0"/>
            </a:br>
            <a:r>
              <a:rPr lang="de-CH" noProof="0" dirty="0"/>
              <a:t>Der Test prüft Anforderungen an das gesamte kognitive System:</a:t>
            </a:r>
            <a:br>
              <a:rPr lang="de-CH" noProof="0" dirty="0"/>
            </a:br>
            <a:r>
              <a:rPr lang="de-CH" noProof="0" dirty="0"/>
              <a:t>- Schnelligkeit</a:t>
            </a:r>
            <a:br>
              <a:rPr lang="de-CH" noProof="0" dirty="0"/>
            </a:br>
            <a:r>
              <a:rPr lang="de-CH" noProof="0" dirty="0"/>
              <a:t>- Langzeitgedächtnis unter einer bestimmten Prämisse, es sollen Tiere sein</a:t>
            </a:r>
            <a:br>
              <a:rPr lang="de-CH" noProof="0" dirty="0"/>
            </a:br>
            <a:r>
              <a:rPr lang="de-CH" noProof="0" dirty="0"/>
              <a:t>- Kurzzeitgedächtnis, keine Doppelnennungen erlaubt</a:t>
            </a:r>
          </a:p>
        </p:txBody>
      </p:sp>
      <p:sp>
        <p:nvSpPr>
          <p:cNvPr id="4" name="Slide Number Placeholder 3">
            <a:extLst>
              <a:ext uri="{FF2B5EF4-FFF2-40B4-BE49-F238E27FC236}">
                <a16:creationId xmlns:a16="http://schemas.microsoft.com/office/drawing/2014/main" id="{FB8C4A78-19DB-7B96-8F88-6CBEE8DA957A}"/>
              </a:ext>
            </a:extLst>
          </p:cNvPr>
          <p:cNvSpPr>
            <a:spLocks noGrp="1"/>
          </p:cNvSpPr>
          <p:nvPr>
            <p:ph type="sldNum" sz="quarter" idx="12"/>
          </p:nvPr>
        </p:nvSpPr>
        <p:spPr/>
        <p:txBody>
          <a:bodyPr/>
          <a:lstStyle/>
          <a:p>
            <a:fld id="{5A33CB2A-1702-4C1D-9CC4-8D472D39F19E}" type="slidenum">
              <a:rPr lang="de-CH" noProof="0" smtClean="0"/>
              <a:t>52</a:t>
            </a:fld>
            <a:endParaRPr lang="de-CH" noProof="0" dirty="0"/>
          </a:p>
        </p:txBody>
      </p:sp>
      <p:pic>
        <p:nvPicPr>
          <p:cNvPr id="6" name="Picture 5">
            <a:extLst>
              <a:ext uri="{FF2B5EF4-FFF2-40B4-BE49-F238E27FC236}">
                <a16:creationId xmlns:a16="http://schemas.microsoft.com/office/drawing/2014/main" id="{8171752F-E134-6839-6FD0-52C8C25F6525}"/>
              </a:ext>
            </a:extLst>
          </p:cNvPr>
          <p:cNvPicPr>
            <a:picLocks noChangeAspect="1"/>
          </p:cNvPicPr>
          <p:nvPr/>
        </p:nvPicPr>
        <p:blipFill>
          <a:blip r:embed="rId2"/>
          <a:stretch>
            <a:fillRect/>
          </a:stretch>
        </p:blipFill>
        <p:spPr>
          <a:xfrm>
            <a:off x="9087992" y="998226"/>
            <a:ext cx="2956816" cy="5303980"/>
          </a:xfrm>
          <a:prstGeom prst="rect">
            <a:avLst/>
          </a:prstGeom>
        </p:spPr>
      </p:pic>
    </p:spTree>
    <p:extLst>
      <p:ext uri="{BB962C8B-B14F-4D97-AF65-F5344CB8AC3E}">
        <p14:creationId xmlns:p14="http://schemas.microsoft.com/office/powerpoint/2010/main" val="424227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E778D-9155-EFCF-4214-EB974F68555D}"/>
              </a:ext>
            </a:extLst>
          </p:cNvPr>
          <p:cNvSpPr>
            <a:spLocks noGrp="1"/>
          </p:cNvSpPr>
          <p:nvPr>
            <p:ph type="title"/>
          </p:nvPr>
        </p:nvSpPr>
        <p:spPr/>
        <p:txBody>
          <a:bodyPr/>
          <a:lstStyle/>
          <a:p>
            <a:r>
              <a:rPr lang="de-CH" noProof="0" dirty="0"/>
              <a:t>Lachse werden mutiger</a:t>
            </a:r>
          </a:p>
        </p:txBody>
      </p:sp>
      <p:sp>
        <p:nvSpPr>
          <p:cNvPr id="3" name="Content Placeholder 2">
            <a:extLst>
              <a:ext uri="{FF2B5EF4-FFF2-40B4-BE49-F238E27FC236}">
                <a16:creationId xmlns:a16="http://schemas.microsoft.com/office/drawing/2014/main" id="{168F5770-FCE3-50DA-4EAA-716D63ACD6EF}"/>
              </a:ext>
            </a:extLst>
          </p:cNvPr>
          <p:cNvSpPr>
            <a:spLocks noGrp="1"/>
          </p:cNvSpPr>
          <p:nvPr>
            <p:ph idx="1"/>
          </p:nvPr>
        </p:nvSpPr>
        <p:spPr>
          <a:xfrm>
            <a:off x="516099" y="1093305"/>
            <a:ext cx="7040642" cy="5220684"/>
          </a:xfrm>
        </p:spPr>
        <p:txBody>
          <a:bodyPr/>
          <a:lstStyle/>
          <a:p>
            <a:pPr marL="0" indent="0">
              <a:buNone/>
            </a:pPr>
            <a:r>
              <a:rPr lang="de-CH" noProof="0" dirty="0"/>
              <a:t>Steigende Konzentrationen von Antidepressiva und Schmerzmittel in Wasser führen dazu, dass Lachse bei Ihren Wanderungen mutiger werden.</a:t>
            </a:r>
          </a:p>
          <a:p>
            <a:pPr marL="0" indent="0">
              <a:buNone/>
            </a:pPr>
            <a:r>
              <a:rPr lang="de-CH" noProof="0" dirty="0"/>
              <a:t>Lachse mit erhöhten Konzentrationen erreichen schneller Ihr Ziel weil sie höhere Risiken eingehen und Hindernisse schneller überwinden.</a:t>
            </a:r>
          </a:p>
          <a:p>
            <a:pPr marL="0" indent="0">
              <a:buNone/>
            </a:pPr>
            <a:r>
              <a:rPr lang="de-CH" dirty="0"/>
              <a:t>Getestet wurde das mit Lachsen ohne und mit den einzelnen Medikamenten und einer Kombi. Die Tiere wurden gechipt und ausgesetzt. Die Kombi-Tiere waren die schnellsten.</a:t>
            </a:r>
          </a:p>
          <a:p>
            <a:pPr marL="0" indent="0">
              <a:buNone/>
            </a:pPr>
            <a:endParaRPr lang="de-CH" noProof="0" dirty="0"/>
          </a:p>
          <a:p>
            <a:pPr marL="0" indent="0">
              <a:buNone/>
            </a:pPr>
            <a:r>
              <a:rPr lang="de-CH" dirty="0"/>
              <a:t>Ganz blöd wird es für die Lachse, wenn im Wasser die Rückstände an Anti-Schuppen-Shampoos zunehmen </a:t>
            </a:r>
            <a:r>
              <a:rPr lang="en-US" dirty="0"/>
              <a:t>😁</a:t>
            </a:r>
            <a:endParaRPr lang="de-CH" noProof="0" dirty="0"/>
          </a:p>
        </p:txBody>
      </p:sp>
      <p:sp>
        <p:nvSpPr>
          <p:cNvPr id="4" name="Slide Number Placeholder 3">
            <a:extLst>
              <a:ext uri="{FF2B5EF4-FFF2-40B4-BE49-F238E27FC236}">
                <a16:creationId xmlns:a16="http://schemas.microsoft.com/office/drawing/2014/main" id="{B0265123-60FA-3371-A0D4-19421146A2ED}"/>
              </a:ext>
            </a:extLst>
          </p:cNvPr>
          <p:cNvSpPr>
            <a:spLocks noGrp="1"/>
          </p:cNvSpPr>
          <p:nvPr>
            <p:ph type="sldNum" sz="quarter" idx="12"/>
          </p:nvPr>
        </p:nvSpPr>
        <p:spPr/>
        <p:txBody>
          <a:bodyPr/>
          <a:lstStyle/>
          <a:p>
            <a:fld id="{5A33CB2A-1702-4C1D-9CC4-8D472D39F19E}" type="slidenum">
              <a:rPr lang="de-CH" noProof="0" smtClean="0"/>
              <a:t>53</a:t>
            </a:fld>
            <a:endParaRPr lang="de-CH" noProof="0" dirty="0"/>
          </a:p>
        </p:txBody>
      </p:sp>
      <p:pic>
        <p:nvPicPr>
          <p:cNvPr id="8" name="Picture 7">
            <a:extLst>
              <a:ext uri="{FF2B5EF4-FFF2-40B4-BE49-F238E27FC236}">
                <a16:creationId xmlns:a16="http://schemas.microsoft.com/office/drawing/2014/main" id="{FC1F7C8F-5B8A-A64C-285B-BB91EC8B3A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6735" y="1190625"/>
            <a:ext cx="3883355" cy="2881043"/>
          </a:xfrm>
          <a:prstGeom prst="rect">
            <a:avLst/>
          </a:prstGeom>
        </p:spPr>
      </p:pic>
      <p:sp>
        <p:nvSpPr>
          <p:cNvPr id="9" name="TextBox 8">
            <a:extLst>
              <a:ext uri="{FF2B5EF4-FFF2-40B4-BE49-F238E27FC236}">
                <a16:creationId xmlns:a16="http://schemas.microsoft.com/office/drawing/2014/main" id="{BBD684AE-22B9-E64F-61EC-1AD331F73FA7}"/>
              </a:ext>
            </a:extLst>
          </p:cNvPr>
          <p:cNvSpPr txBox="1"/>
          <p:nvPr/>
        </p:nvSpPr>
        <p:spPr>
          <a:xfrm>
            <a:off x="7866735" y="4120610"/>
            <a:ext cx="3883355" cy="646331"/>
          </a:xfrm>
          <a:prstGeom prst="rect">
            <a:avLst/>
          </a:prstGeom>
          <a:noFill/>
        </p:spPr>
        <p:txBody>
          <a:bodyPr wrap="square" rtlCol="0">
            <a:spAutoFit/>
          </a:bodyPr>
          <a:lstStyle/>
          <a:p>
            <a:pPr algn="ctr"/>
            <a:r>
              <a:rPr lang="de-CH" noProof="0" dirty="0"/>
              <a:t>Ob das die Lebenserwartung erhöht, wurde nicht untersucht.</a:t>
            </a:r>
          </a:p>
        </p:txBody>
      </p:sp>
    </p:spTree>
    <p:extLst>
      <p:ext uri="{BB962C8B-B14F-4D97-AF65-F5344CB8AC3E}">
        <p14:creationId xmlns:p14="http://schemas.microsoft.com/office/powerpoint/2010/main" val="131353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15D7D-1521-245C-D832-77817C37F9A0}"/>
              </a:ext>
            </a:extLst>
          </p:cNvPr>
          <p:cNvSpPr>
            <a:spLocks noGrp="1"/>
          </p:cNvSpPr>
          <p:nvPr>
            <p:ph type="title"/>
          </p:nvPr>
        </p:nvSpPr>
        <p:spPr/>
        <p:txBody>
          <a:bodyPr/>
          <a:lstStyle/>
          <a:p>
            <a:r>
              <a:rPr lang="de-CH" noProof="0" dirty="0"/>
              <a:t>Affen jodeln besser als Menschen</a:t>
            </a:r>
          </a:p>
        </p:txBody>
      </p:sp>
      <p:sp>
        <p:nvSpPr>
          <p:cNvPr id="3" name="Content Placeholder 2">
            <a:extLst>
              <a:ext uri="{FF2B5EF4-FFF2-40B4-BE49-F238E27FC236}">
                <a16:creationId xmlns:a16="http://schemas.microsoft.com/office/drawing/2014/main" id="{B8CA6F24-17A6-C716-0000-DC9E7395EE13}"/>
              </a:ext>
            </a:extLst>
          </p:cNvPr>
          <p:cNvSpPr>
            <a:spLocks noGrp="1"/>
          </p:cNvSpPr>
          <p:nvPr>
            <p:ph idx="1"/>
          </p:nvPr>
        </p:nvSpPr>
        <p:spPr>
          <a:xfrm>
            <a:off x="516099" y="1093305"/>
            <a:ext cx="6939778" cy="5220684"/>
          </a:xfrm>
        </p:spPr>
        <p:txBody>
          <a:bodyPr/>
          <a:lstStyle/>
          <a:p>
            <a:pPr marL="0" indent="0">
              <a:buNone/>
            </a:pPr>
            <a:r>
              <a:rPr lang="de-CH" noProof="0" dirty="0"/>
              <a:t>Jodeln basiert auf dem Springen der Stimme zwischen verschiedenen Tonhöhen. Der Mensch schafft etwa eine Oktave.</a:t>
            </a:r>
          </a:p>
          <a:p>
            <a:pPr marL="0" indent="0">
              <a:buNone/>
            </a:pPr>
            <a:r>
              <a:rPr lang="de-CH" b="1" noProof="0" dirty="0"/>
              <a:t>Fakt</a:t>
            </a:r>
            <a:br>
              <a:rPr lang="de-CH" noProof="0" dirty="0"/>
            </a:br>
            <a:r>
              <a:rPr lang="de-CH" noProof="0" dirty="0"/>
              <a:t>Ein internationales Team hat seine Ergebnisse im Journal </a:t>
            </a:r>
            <a:r>
              <a:rPr lang="de-CH" noProof="0" dirty="0" err="1"/>
              <a:t>Philosophical</a:t>
            </a:r>
            <a:r>
              <a:rPr lang="de-CH" noProof="0" dirty="0"/>
              <a:t> Transaction </a:t>
            </a:r>
            <a:r>
              <a:rPr lang="de-CH" noProof="0" dirty="0" err="1"/>
              <a:t>of</a:t>
            </a:r>
            <a:r>
              <a:rPr lang="de-CH" noProof="0" dirty="0"/>
              <a:t> </a:t>
            </a:r>
            <a:r>
              <a:rPr lang="de-CH" noProof="0" dirty="0" err="1"/>
              <a:t>the</a:t>
            </a:r>
            <a:r>
              <a:rPr lang="de-CH" noProof="0" dirty="0"/>
              <a:t> Royal Society veröffentlicht und herausgefunden, dass besonders Klammeraffen bis zu vier Oktaven Jodelumfang hervorbringen.</a:t>
            </a:r>
          </a:p>
          <a:p>
            <a:pPr marL="0" indent="0">
              <a:buNone/>
            </a:pPr>
            <a:r>
              <a:rPr lang="de-CH" b="1" noProof="0" dirty="0"/>
              <a:t>Theorie</a:t>
            </a:r>
            <a:br>
              <a:rPr lang="de-CH" noProof="0" dirty="0"/>
            </a:br>
            <a:r>
              <a:rPr lang="de-CH" noProof="0" dirty="0"/>
              <a:t>Alle Primaten – ausser dem Menschen – haben über den Stimmlippen noch kleine Membranen. Diese erlauben das Springen zwischen mehreren Oktaven.</a:t>
            </a:r>
          </a:p>
          <a:p>
            <a:pPr marL="0" indent="0">
              <a:buNone/>
            </a:pPr>
            <a:endParaRPr lang="de-CH" noProof="0" dirty="0"/>
          </a:p>
          <a:p>
            <a:pPr marL="0" indent="0">
              <a:buNone/>
            </a:pPr>
            <a:r>
              <a:rPr lang="de-CH" b="1" noProof="0" dirty="0"/>
              <a:t>Musikantenstadel, wir kommen!</a:t>
            </a:r>
          </a:p>
        </p:txBody>
      </p:sp>
      <p:sp>
        <p:nvSpPr>
          <p:cNvPr id="4" name="Slide Number Placeholder 3">
            <a:extLst>
              <a:ext uri="{FF2B5EF4-FFF2-40B4-BE49-F238E27FC236}">
                <a16:creationId xmlns:a16="http://schemas.microsoft.com/office/drawing/2014/main" id="{A5A71782-40D1-3546-5B94-8456C52C46F0}"/>
              </a:ext>
            </a:extLst>
          </p:cNvPr>
          <p:cNvSpPr>
            <a:spLocks noGrp="1"/>
          </p:cNvSpPr>
          <p:nvPr>
            <p:ph type="sldNum" sz="quarter" idx="12"/>
          </p:nvPr>
        </p:nvSpPr>
        <p:spPr/>
        <p:txBody>
          <a:bodyPr/>
          <a:lstStyle/>
          <a:p>
            <a:fld id="{5A33CB2A-1702-4C1D-9CC4-8D472D39F19E}" type="slidenum">
              <a:rPr lang="de-CH" noProof="0" smtClean="0"/>
              <a:t>54</a:t>
            </a:fld>
            <a:endParaRPr lang="de-CH" noProof="0" dirty="0"/>
          </a:p>
        </p:txBody>
      </p:sp>
      <p:pic>
        <p:nvPicPr>
          <p:cNvPr id="6" name="Picture 5">
            <a:extLst>
              <a:ext uri="{FF2B5EF4-FFF2-40B4-BE49-F238E27FC236}">
                <a16:creationId xmlns:a16="http://schemas.microsoft.com/office/drawing/2014/main" id="{DC817E56-73A3-C84B-F833-D248B6A22F9F}"/>
              </a:ext>
            </a:extLst>
          </p:cNvPr>
          <p:cNvPicPr>
            <a:picLocks noChangeAspect="1"/>
          </p:cNvPicPr>
          <p:nvPr/>
        </p:nvPicPr>
        <p:blipFill>
          <a:blip r:embed="rId3"/>
          <a:stretch>
            <a:fillRect/>
          </a:stretch>
        </p:blipFill>
        <p:spPr>
          <a:xfrm>
            <a:off x="8386638" y="1226932"/>
            <a:ext cx="3421677" cy="4953429"/>
          </a:xfrm>
          <a:prstGeom prst="rect">
            <a:avLst/>
          </a:prstGeom>
        </p:spPr>
      </p:pic>
      <p:pic>
        <p:nvPicPr>
          <p:cNvPr id="8" name="Picture 7">
            <a:extLst>
              <a:ext uri="{FF2B5EF4-FFF2-40B4-BE49-F238E27FC236}">
                <a16:creationId xmlns:a16="http://schemas.microsoft.com/office/drawing/2014/main" id="{620C1266-9F93-0F9C-43DE-6D0246864862}"/>
              </a:ext>
            </a:extLst>
          </p:cNvPr>
          <p:cNvPicPr>
            <a:picLocks noChangeAspect="1"/>
          </p:cNvPicPr>
          <p:nvPr/>
        </p:nvPicPr>
        <p:blipFill>
          <a:blip r:embed="rId4"/>
          <a:stretch>
            <a:fillRect/>
          </a:stretch>
        </p:blipFill>
        <p:spPr>
          <a:xfrm>
            <a:off x="7643916" y="3946769"/>
            <a:ext cx="3349873" cy="2541494"/>
          </a:xfrm>
          <a:prstGeom prst="rect">
            <a:avLst/>
          </a:prstGeom>
        </p:spPr>
      </p:pic>
    </p:spTree>
    <p:extLst>
      <p:ext uri="{BB962C8B-B14F-4D97-AF65-F5344CB8AC3E}">
        <p14:creationId xmlns:p14="http://schemas.microsoft.com/office/powerpoint/2010/main" val="11719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86E9BF-D837-2AB0-BF9A-F6668CCCCA7E}"/>
              </a:ext>
            </a:extLst>
          </p:cNvPr>
          <p:cNvSpPr>
            <a:spLocks noGrp="1"/>
          </p:cNvSpPr>
          <p:nvPr>
            <p:ph idx="1"/>
          </p:nvPr>
        </p:nvSpPr>
        <p:spPr>
          <a:xfrm>
            <a:off x="6268996" y="1085353"/>
            <a:ext cx="5610830" cy="5580918"/>
          </a:xfrm>
        </p:spPr>
        <p:txBody>
          <a:bodyPr vert="horz" lIns="91440" tIns="45720" rIns="91440" bIns="45720" rtlCol="0">
            <a:noAutofit/>
          </a:bodyPr>
          <a:lstStyle/>
          <a:p>
            <a:pPr marL="0" indent="0">
              <a:buNone/>
            </a:pPr>
            <a:r>
              <a:rPr lang="en-US" sz="1600" b="1" dirty="0"/>
              <a:t>Thema </a:t>
            </a:r>
            <a:r>
              <a:rPr lang="en-US" sz="1600" b="1" dirty="0" err="1"/>
              <a:t>Ehe</a:t>
            </a:r>
            <a:r>
              <a:rPr lang="en-US" sz="1600" b="1" dirty="0"/>
              <a:t> &amp; Geld</a:t>
            </a:r>
          </a:p>
          <a:p>
            <a:pPr>
              <a:lnSpc>
                <a:spcPct val="115000"/>
              </a:lnSpc>
              <a:spcAft>
                <a:spcPts val="300"/>
              </a:spcAft>
              <a:buNone/>
            </a:pPr>
            <a:r>
              <a:rPr lang="de-CH" sz="1600" kern="100" dirty="0">
                <a:effectLst/>
                <a:latin typeface="Aptos" panose="020B0004020202020204" pitchFamily="34" charset="0"/>
                <a:ea typeface="Aptos" panose="020B0004020202020204" pitchFamily="34" charset="0"/>
                <a:cs typeface="Times New Roman" panose="02020603050405020304" pitchFamily="18" charset="0"/>
              </a:rPr>
              <a:t>Focus Online - „Paare, die über Geld reden, sind glücklicher“ - </a:t>
            </a:r>
            <a:r>
              <a:rPr lang="de-CH" sz="1600" kern="100" dirty="0">
                <a:effectLst/>
                <a:latin typeface="Aptos" panose="020B0004020202020204" pitchFamily="34" charset="0"/>
                <a:ea typeface="Aptos" panose="020B0004020202020204" pitchFamily="34" charset="0"/>
                <a:cs typeface="Times New Roman" panose="02020603050405020304" pitchFamily="18" charset="0"/>
                <a:hlinkClick r:id="rId2"/>
              </a:rPr>
              <a:t>https://www.focus.de/finanzen/paartherapeutin-erklaert-finanzen-in-beziehungen-paare-die-ueber-geld-reden-sind-gluecklicher_id_187128042.html</a:t>
            </a:r>
            <a:r>
              <a:rPr lang="de-CH" sz="16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300"/>
              </a:spcAft>
              <a:buNone/>
            </a:pPr>
            <a:r>
              <a:rPr lang="de-CH" sz="1600" kern="100" dirty="0">
                <a:latin typeface="Aptos" panose="020B0004020202020204" pitchFamily="34" charset="0"/>
                <a:ea typeface="Aptos" panose="020B0004020202020204" pitchFamily="34" charset="0"/>
                <a:cs typeface="Times New Roman" panose="02020603050405020304" pitchFamily="18" charset="0"/>
              </a:rPr>
              <a:t>NZZ - Viele Paare reden ungern über Geld – wieso das gefährlich ist - </a:t>
            </a:r>
            <a:r>
              <a:rPr lang="de-CH" sz="1600" kern="100" dirty="0">
                <a:effectLst/>
                <a:latin typeface="Aptos" panose="020B0004020202020204" pitchFamily="34" charset="0"/>
                <a:ea typeface="Aptos" panose="020B0004020202020204" pitchFamily="34" charset="0"/>
                <a:cs typeface="Times New Roman" panose="02020603050405020304" pitchFamily="18" charset="0"/>
                <a:hlinkClick r:id="rId3"/>
              </a:rPr>
              <a:t>https://www.nzz.ch/finanzen/paare-und-geld-viele-reden-nicht-gerne-ueber-finanzen-ld.1502284</a:t>
            </a:r>
            <a:r>
              <a:rPr lang="de-CH" sz="16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300"/>
              </a:spcAft>
              <a:buNone/>
            </a:pPr>
            <a:endParaRPr lang="de-CH"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600" b="1" dirty="0"/>
              <a:t>Thema Cargo Kult</a:t>
            </a:r>
          </a:p>
          <a:p>
            <a:pPr>
              <a:lnSpc>
                <a:spcPct val="115000"/>
              </a:lnSpc>
              <a:spcAft>
                <a:spcPts val="300"/>
              </a:spcAft>
              <a:buNone/>
            </a:pPr>
            <a:r>
              <a:rPr lang="de-CH" sz="1600" kern="100" dirty="0">
                <a:effectLst/>
                <a:latin typeface="Aptos" panose="020B0004020202020204" pitchFamily="34" charset="0"/>
                <a:ea typeface="Aptos" panose="020B0004020202020204" pitchFamily="34" charset="0"/>
                <a:cs typeface="Times New Roman" panose="02020603050405020304" pitchFamily="18" charset="0"/>
              </a:rPr>
              <a:t>Dobelli – Die Kunst des guten Lebens </a:t>
            </a:r>
            <a:br>
              <a:rPr lang="de-CH" sz="1600" kern="100" dirty="0">
                <a:effectLst/>
                <a:latin typeface="Aptos" panose="020B0004020202020204" pitchFamily="34" charset="0"/>
                <a:ea typeface="Aptos" panose="020B0004020202020204" pitchFamily="34" charset="0"/>
                <a:cs typeface="Times New Roman" panose="02020603050405020304" pitchFamily="18" charset="0"/>
              </a:rPr>
            </a:br>
            <a:r>
              <a:rPr lang="de-CH" sz="1600" kern="100" dirty="0">
                <a:effectLst/>
                <a:latin typeface="Aptos" panose="020B0004020202020204" pitchFamily="34" charset="0"/>
                <a:ea typeface="Aptos" panose="020B0004020202020204" pitchFamily="34" charset="0"/>
                <a:cs typeface="Times New Roman" panose="02020603050405020304" pitchFamily="18" charset="0"/>
              </a:rPr>
              <a:t>ISBN 978-3-492-05873-5</a:t>
            </a:r>
          </a:p>
          <a:p>
            <a:pPr>
              <a:lnSpc>
                <a:spcPct val="115000"/>
              </a:lnSpc>
              <a:spcAft>
                <a:spcPts val="300"/>
              </a:spcAft>
              <a:buNone/>
            </a:pPr>
            <a:r>
              <a:rPr lang="de-CH" sz="1600" kern="100" dirty="0">
                <a:effectLst/>
                <a:latin typeface="Aptos" panose="020B0004020202020204" pitchFamily="34" charset="0"/>
                <a:ea typeface="Aptos" panose="020B0004020202020204" pitchFamily="34" charset="0"/>
                <a:cs typeface="Times New Roman" panose="02020603050405020304" pitchFamily="18" charset="0"/>
              </a:rPr>
              <a:t>Wikipedia - </a:t>
            </a:r>
            <a:r>
              <a:rPr lang="de-CH" sz="1600" kern="100" dirty="0">
                <a:effectLst/>
                <a:latin typeface="Aptos" panose="020B0004020202020204" pitchFamily="34" charset="0"/>
                <a:ea typeface="Aptos" panose="020B0004020202020204" pitchFamily="34" charset="0"/>
                <a:cs typeface="Times New Roman" panose="02020603050405020304" pitchFamily="18" charset="0"/>
                <a:hlinkClick r:id="rId4"/>
              </a:rPr>
              <a:t>https://de.wikipedia.org/wiki/Cargo-Kult</a:t>
            </a:r>
            <a:r>
              <a:rPr lang="de-CH" sz="16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300"/>
              </a:spcAft>
              <a:buNone/>
            </a:pPr>
            <a:r>
              <a:rPr lang="de-CH" sz="1600" kern="100" dirty="0">
                <a:effectLst/>
                <a:latin typeface="Aptos" panose="020B0004020202020204" pitchFamily="34" charset="0"/>
                <a:ea typeface="Aptos" panose="020B0004020202020204" pitchFamily="34" charset="0"/>
                <a:cs typeface="Times New Roman" panose="02020603050405020304" pitchFamily="18" charset="0"/>
              </a:rPr>
              <a:t>ChatGPT für Beispiele</a:t>
            </a:r>
          </a:p>
        </p:txBody>
      </p:sp>
      <p:sp>
        <p:nvSpPr>
          <p:cNvPr id="3" name="Text Placeholder 2">
            <a:extLst>
              <a:ext uri="{FF2B5EF4-FFF2-40B4-BE49-F238E27FC236}">
                <a16:creationId xmlns:a16="http://schemas.microsoft.com/office/drawing/2014/main" id="{B9AF8EB7-FD62-6B27-EEDE-15E09085759A}"/>
              </a:ext>
            </a:extLst>
          </p:cNvPr>
          <p:cNvSpPr>
            <a:spLocks noGrp="1"/>
          </p:cNvSpPr>
          <p:nvPr>
            <p:ph type="body" sz="half" idx="2"/>
          </p:nvPr>
        </p:nvSpPr>
        <p:spPr>
          <a:xfrm>
            <a:off x="520810" y="1085353"/>
            <a:ext cx="5402195" cy="5521924"/>
          </a:xfrm>
        </p:spPr>
        <p:txBody>
          <a:bodyPr/>
          <a:lstStyle/>
          <a:p>
            <a:r>
              <a:rPr lang="en-US" b="1" dirty="0"/>
              <a:t>Thema KI</a:t>
            </a:r>
          </a:p>
          <a:p>
            <a:r>
              <a:rPr lang="en-US" dirty="0">
                <a:latin typeface="Aptos" panose="020B0004020202020204" pitchFamily="34" charset="0"/>
              </a:rPr>
              <a:t>NZZ 15.04.25 </a:t>
            </a:r>
            <a:r>
              <a:rPr lang="de-CH" dirty="0">
                <a:latin typeface="Aptos" panose="020B0004020202020204" pitchFamily="34" charset="0"/>
              </a:rPr>
              <a:t>« KI klingt immer menschlicher? Fünf Gründe, warum unsere Sprache trotzdem ganz anders funktioniert als jene der Maschine</a:t>
            </a:r>
          </a:p>
          <a:p>
            <a:r>
              <a:rPr lang="de-CH" dirty="0">
                <a:latin typeface="Aptos" panose="020B0004020202020204" pitchFamily="34" charset="0"/>
              </a:rPr>
              <a:t>Astronomy Picture </a:t>
            </a:r>
            <a:r>
              <a:rPr lang="de-CH" dirty="0" err="1">
                <a:latin typeface="Aptos" panose="020B0004020202020204" pitchFamily="34" charset="0"/>
              </a:rPr>
              <a:t>of</a:t>
            </a:r>
            <a:r>
              <a:rPr lang="de-CH" dirty="0">
                <a:latin typeface="Aptos" panose="020B0004020202020204" pitchFamily="34" charset="0"/>
              </a:rPr>
              <a:t> </a:t>
            </a:r>
            <a:r>
              <a:rPr lang="de-CH" dirty="0" err="1">
                <a:latin typeface="Aptos" panose="020B0004020202020204" pitchFamily="34" charset="0"/>
              </a:rPr>
              <a:t>the</a:t>
            </a:r>
            <a:r>
              <a:rPr lang="de-CH" dirty="0">
                <a:latin typeface="Aptos" panose="020B0004020202020204" pitchFamily="34" charset="0"/>
              </a:rPr>
              <a:t> Day 20.04.25 </a:t>
            </a:r>
            <a:r>
              <a:rPr lang="de-CH" dirty="0">
                <a:latin typeface="Aptos" panose="020B0004020202020204" pitchFamily="34" charset="0"/>
                <a:hlinkClick r:id="rId5"/>
              </a:rPr>
              <a:t>https://apod.nasa.gov/apod/ap250420.html</a:t>
            </a:r>
            <a:r>
              <a:rPr lang="de-CH" dirty="0">
                <a:latin typeface="Aptos" panose="020B0004020202020204" pitchFamily="34" charset="0"/>
              </a:rPr>
              <a:t> </a:t>
            </a:r>
          </a:p>
          <a:p>
            <a:r>
              <a:rPr lang="de-CH" dirty="0">
                <a:latin typeface="Aptos" panose="020B0004020202020204" pitchFamily="34" charset="0"/>
              </a:rPr>
              <a:t>ChatGPT Stand Mitte 2024 und Stand heute </a:t>
            </a:r>
            <a:r>
              <a:rPr lang="de-CH" dirty="0">
                <a:latin typeface="Aptos" panose="020B0004020202020204" pitchFamily="34" charset="0"/>
                <a:hlinkClick r:id="rId6"/>
              </a:rPr>
              <a:t>https://chatgpt.com</a:t>
            </a:r>
            <a:r>
              <a:rPr lang="de-CH" dirty="0">
                <a:latin typeface="Aptos" panose="020B0004020202020204" pitchFamily="34" charset="0"/>
              </a:rPr>
              <a:t> </a:t>
            </a:r>
          </a:p>
          <a:p>
            <a:r>
              <a:rPr lang="de-CH" dirty="0" err="1">
                <a:latin typeface="Aptos" panose="020B0004020202020204" pitchFamily="34" charset="0"/>
              </a:rPr>
              <a:t>Abovergleich</a:t>
            </a:r>
            <a:r>
              <a:rPr lang="de-CH" dirty="0">
                <a:latin typeface="Aptos" panose="020B0004020202020204" pitchFamily="34" charset="0"/>
              </a:rPr>
              <a:t> ChatGPT </a:t>
            </a:r>
            <a:r>
              <a:rPr lang="de-CH" dirty="0">
                <a:latin typeface="Aptos" panose="020B0004020202020204" pitchFamily="34" charset="0"/>
                <a:hlinkClick r:id="rId7"/>
              </a:rPr>
              <a:t>https://deinkikompass.de/chatgpt-abovergleich</a:t>
            </a:r>
            <a:r>
              <a:rPr lang="de-CH" dirty="0">
                <a:latin typeface="Aptos" panose="020B0004020202020204" pitchFamily="34" charset="0"/>
              </a:rPr>
              <a:t> </a:t>
            </a:r>
          </a:p>
          <a:p>
            <a:r>
              <a:rPr lang="de-CH" dirty="0">
                <a:latin typeface="Aptos" panose="020B0004020202020204" pitchFamily="34" charset="0"/>
              </a:rPr>
              <a:t>Bilder: Google</a:t>
            </a:r>
          </a:p>
          <a:p>
            <a:endParaRPr lang="de-CH" dirty="0">
              <a:latin typeface="Aptos" panose="020B0004020202020204" pitchFamily="34" charset="0"/>
            </a:endParaRPr>
          </a:p>
          <a:p>
            <a:r>
              <a:rPr lang="en-US" b="1" dirty="0"/>
              <a:t>Thema </a:t>
            </a:r>
            <a:r>
              <a:rPr lang="en-US" b="1" dirty="0" err="1"/>
              <a:t>Zölle</a:t>
            </a:r>
            <a:endParaRPr lang="en-US" b="1" dirty="0"/>
          </a:p>
          <a:p>
            <a:pPr>
              <a:lnSpc>
                <a:spcPct val="115000"/>
              </a:lnSpc>
              <a:spcAft>
                <a:spcPts val="300"/>
              </a:spcAft>
              <a:buNone/>
            </a:pPr>
            <a:r>
              <a:rPr lang="de-CH" sz="1600" kern="100" dirty="0">
                <a:effectLst/>
                <a:latin typeface="Aptos" panose="020B0004020202020204" pitchFamily="34" charset="0"/>
                <a:ea typeface="Aptos" panose="020B0004020202020204" pitchFamily="34" charset="0"/>
                <a:cs typeface="Times New Roman" panose="02020603050405020304" pitchFamily="18" charset="0"/>
              </a:rPr>
              <a:t>ChatGPT </a:t>
            </a:r>
            <a:br>
              <a:rPr lang="de-CH" sz="1600" kern="100" dirty="0">
                <a:effectLst/>
                <a:latin typeface="Aptos" panose="020B0004020202020204" pitchFamily="34" charset="0"/>
                <a:ea typeface="Aptos" panose="020B0004020202020204" pitchFamily="34" charset="0"/>
                <a:cs typeface="Times New Roman" panose="02020603050405020304" pitchFamily="18" charset="0"/>
              </a:rPr>
            </a:br>
            <a:r>
              <a:rPr lang="de-CH" sz="1600" kern="100" dirty="0">
                <a:effectLst/>
                <a:latin typeface="Aptos" panose="020B0004020202020204" pitchFamily="34" charset="0"/>
                <a:ea typeface="Aptos" panose="020B0004020202020204" pitchFamily="34" charset="0"/>
                <a:cs typeface="Times New Roman" panose="02020603050405020304" pitchFamily="18" charset="0"/>
              </a:rPr>
              <a:t>für Anregungen zu Gründen und Alternativen</a:t>
            </a:r>
          </a:p>
          <a:p>
            <a:endParaRPr lang="de-CH" dirty="0"/>
          </a:p>
        </p:txBody>
      </p:sp>
      <p:sp>
        <p:nvSpPr>
          <p:cNvPr id="4" name="Title 3">
            <a:extLst>
              <a:ext uri="{FF2B5EF4-FFF2-40B4-BE49-F238E27FC236}">
                <a16:creationId xmlns:a16="http://schemas.microsoft.com/office/drawing/2014/main" id="{63A07C75-C2E7-5DB7-A9E5-1F719A89FCC7}"/>
              </a:ext>
            </a:extLst>
          </p:cNvPr>
          <p:cNvSpPr>
            <a:spLocks noGrp="1"/>
          </p:cNvSpPr>
          <p:nvPr>
            <p:ph type="title"/>
          </p:nvPr>
        </p:nvSpPr>
        <p:spPr/>
        <p:txBody>
          <a:bodyPr/>
          <a:lstStyle/>
          <a:p>
            <a:r>
              <a:rPr lang="en-US" dirty="0" err="1"/>
              <a:t>Quellen</a:t>
            </a:r>
            <a:endParaRPr lang="de-CH" dirty="0"/>
          </a:p>
        </p:txBody>
      </p:sp>
      <p:sp>
        <p:nvSpPr>
          <p:cNvPr id="5" name="Slide Number Placeholder 4">
            <a:extLst>
              <a:ext uri="{FF2B5EF4-FFF2-40B4-BE49-F238E27FC236}">
                <a16:creationId xmlns:a16="http://schemas.microsoft.com/office/drawing/2014/main" id="{FFA7746D-3E8A-9541-71FC-C707331C6248}"/>
              </a:ext>
            </a:extLst>
          </p:cNvPr>
          <p:cNvSpPr>
            <a:spLocks noGrp="1"/>
          </p:cNvSpPr>
          <p:nvPr>
            <p:ph type="sldNum" sz="quarter" idx="12"/>
          </p:nvPr>
        </p:nvSpPr>
        <p:spPr/>
        <p:txBody>
          <a:bodyPr/>
          <a:lstStyle/>
          <a:p>
            <a:fld id="{5A33CB2A-1702-4C1D-9CC4-8D472D39F19E}" type="slidenum">
              <a:rPr lang="en-US" smtClean="0"/>
              <a:t>55</a:t>
            </a:fld>
            <a:endParaRPr lang="en-US"/>
          </a:p>
        </p:txBody>
      </p:sp>
    </p:spTree>
    <p:extLst>
      <p:ext uri="{BB962C8B-B14F-4D97-AF65-F5344CB8AC3E}">
        <p14:creationId xmlns:p14="http://schemas.microsoft.com/office/powerpoint/2010/main" val="29257236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86E9BF-D837-2AB0-BF9A-F6668CCCCA7E}"/>
              </a:ext>
            </a:extLst>
          </p:cNvPr>
          <p:cNvSpPr>
            <a:spLocks noGrp="1"/>
          </p:cNvSpPr>
          <p:nvPr>
            <p:ph idx="1"/>
          </p:nvPr>
        </p:nvSpPr>
        <p:spPr>
          <a:xfrm>
            <a:off x="6268996" y="1085353"/>
            <a:ext cx="5415445" cy="5228636"/>
          </a:xfrm>
        </p:spPr>
        <p:txBody>
          <a:bodyPr vert="horz" lIns="91440" tIns="45720" rIns="91440" bIns="45720" rtlCol="0">
            <a:normAutofit/>
          </a:bodyPr>
          <a:lstStyle/>
          <a:p>
            <a:pPr marL="0" indent="0">
              <a:buNone/>
            </a:pPr>
            <a:r>
              <a:rPr lang="de-CH" sz="1600" kern="100" dirty="0">
                <a:effectLst/>
                <a:latin typeface="Aptos" panose="020B0004020202020204" pitchFamily="34" charset="0"/>
                <a:ea typeface="Aptos" panose="020B0004020202020204" pitchFamily="34" charset="0"/>
                <a:cs typeface="Times New Roman" panose="02020603050405020304" pitchFamily="18" charset="0"/>
              </a:rPr>
              <a:t>Bundesamt für Statistik CH </a:t>
            </a:r>
            <a:r>
              <a:rPr lang="de-CH" sz="1600" kern="100" dirty="0">
                <a:effectLst/>
                <a:latin typeface="Aptos" panose="020B0004020202020204" pitchFamily="34" charset="0"/>
                <a:ea typeface="Aptos" panose="020B0004020202020204" pitchFamily="34" charset="0"/>
                <a:cs typeface="Times New Roman" panose="02020603050405020304" pitchFamily="18" charset="0"/>
                <a:hlinkClick r:id="rId2"/>
              </a:rPr>
              <a:t>https://www.bfs.admin.ch/bfs/de/home/statistiken/bevoelkerung/geburten-todesfaelle/fruchtbarkeit.html</a:t>
            </a:r>
            <a:r>
              <a:rPr lang="de-CH" sz="1600" kern="100" dirty="0">
                <a:effectLst/>
                <a:latin typeface="Aptos" panose="020B0004020202020204" pitchFamily="34" charset="0"/>
                <a:ea typeface="Aptos" panose="020B0004020202020204" pitchFamily="34" charset="0"/>
                <a:cs typeface="Times New Roman" panose="02020603050405020304" pitchFamily="18" charset="0"/>
              </a:rPr>
              <a:t> </a:t>
            </a:r>
          </a:p>
          <a:p>
            <a:pPr marL="0" indent="0">
              <a:buNone/>
            </a:pPr>
            <a:endParaRPr lang="de-CH"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de-CH" sz="1600" b="1" dirty="0"/>
              <a:t>Thema Kurioses</a:t>
            </a:r>
          </a:p>
          <a:p>
            <a:pPr>
              <a:lnSpc>
                <a:spcPct val="115000"/>
              </a:lnSpc>
              <a:spcAft>
                <a:spcPts val="300"/>
              </a:spcAft>
              <a:buNone/>
            </a:pPr>
            <a:r>
              <a:rPr lang="de-CH" sz="1600" kern="100" noProof="0" dirty="0">
                <a:effectLst/>
                <a:latin typeface="Aptos" panose="020B0004020202020204" pitchFamily="34" charset="0"/>
                <a:ea typeface="Aptos" panose="020B0004020202020204" pitchFamily="34" charset="0"/>
                <a:cs typeface="Times New Roman" panose="02020603050405020304" pitchFamily="18" charset="0"/>
              </a:rPr>
              <a:t>Fakt ab! Eine Woche Wissenschaft – Podcast </a:t>
            </a:r>
            <a:r>
              <a:rPr lang="de-CH" sz="1600" kern="100" noProof="0" dirty="0">
                <a:effectLst/>
                <a:latin typeface="Aptos" panose="020B0004020202020204" pitchFamily="34" charset="0"/>
                <a:ea typeface="Aptos" panose="020B0004020202020204" pitchFamily="34" charset="0"/>
                <a:cs typeface="Times New Roman" panose="02020603050405020304" pitchFamily="18" charset="0"/>
                <a:hlinkClick r:id="rId3"/>
              </a:rPr>
              <a:t>https://www.swr.de/swrkultur/wissen/podcast-fakt-ab-eine-woche-wissenschaft-100.html</a:t>
            </a:r>
            <a:r>
              <a:rPr lang="de-CH" sz="1600" kern="100" noProof="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300"/>
              </a:spcAft>
              <a:buNone/>
            </a:pPr>
            <a:r>
              <a:rPr lang="de-CH" sz="1600" kern="100" dirty="0">
                <a:latin typeface="Aptos" panose="020B0004020202020204" pitchFamily="34" charset="0"/>
                <a:ea typeface="Aptos" panose="020B0004020202020204" pitchFamily="34" charset="0"/>
                <a:cs typeface="Times New Roman" panose="02020603050405020304" pitchFamily="18" charset="0"/>
              </a:rPr>
              <a:t>Popcorn – Wikipedia </a:t>
            </a:r>
            <a:r>
              <a:rPr lang="de-CH" sz="1600" kern="100" dirty="0">
                <a:latin typeface="Aptos" panose="020B0004020202020204" pitchFamily="34" charset="0"/>
                <a:ea typeface="Aptos" panose="020B0004020202020204" pitchFamily="34" charset="0"/>
                <a:cs typeface="Times New Roman" panose="02020603050405020304" pitchFamily="18" charset="0"/>
                <a:hlinkClick r:id="rId4"/>
              </a:rPr>
              <a:t>https://en.wikipedia.org/wiki/Popcorn</a:t>
            </a:r>
            <a:r>
              <a:rPr lang="de-CH" sz="1600" kern="100" dirty="0">
                <a:latin typeface="Aptos" panose="020B0004020202020204" pitchFamily="34" charset="0"/>
                <a:ea typeface="Aptos" panose="020B0004020202020204" pitchFamily="34" charset="0"/>
                <a:cs typeface="Times New Roman" panose="02020603050405020304" pitchFamily="18" charset="0"/>
              </a:rPr>
              <a:t> </a:t>
            </a:r>
            <a:endParaRPr lang="de-CH" sz="1600" kern="100" noProof="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de-CH" sz="1600" dirty="0"/>
          </a:p>
        </p:txBody>
      </p:sp>
      <p:sp>
        <p:nvSpPr>
          <p:cNvPr id="3" name="Text Placeholder 2">
            <a:extLst>
              <a:ext uri="{FF2B5EF4-FFF2-40B4-BE49-F238E27FC236}">
                <a16:creationId xmlns:a16="http://schemas.microsoft.com/office/drawing/2014/main" id="{B9AF8EB7-FD62-6B27-EEDE-15E09085759A}"/>
              </a:ext>
            </a:extLst>
          </p:cNvPr>
          <p:cNvSpPr>
            <a:spLocks noGrp="1"/>
          </p:cNvSpPr>
          <p:nvPr>
            <p:ph type="body" sz="half" idx="2"/>
          </p:nvPr>
        </p:nvSpPr>
        <p:spPr>
          <a:xfrm>
            <a:off x="520810" y="1085353"/>
            <a:ext cx="5673513" cy="5228636"/>
          </a:xfrm>
        </p:spPr>
        <p:txBody>
          <a:bodyPr>
            <a:noAutofit/>
          </a:bodyPr>
          <a:lstStyle/>
          <a:p>
            <a:r>
              <a:rPr lang="en-US" b="1" dirty="0"/>
              <a:t>Thema </a:t>
            </a:r>
            <a:r>
              <a:rPr lang="en-US" b="1" dirty="0" err="1"/>
              <a:t>Bevölkerungswachstum</a:t>
            </a:r>
            <a:endParaRPr lang="en-US" b="1" dirty="0"/>
          </a:p>
          <a:p>
            <a:pPr>
              <a:lnSpc>
                <a:spcPct val="115000"/>
              </a:lnSpc>
              <a:spcAft>
                <a:spcPts val="300"/>
              </a:spcAft>
              <a:buNone/>
            </a:pPr>
            <a:r>
              <a:rPr lang="de-CH" kern="100" dirty="0">
                <a:effectLst/>
                <a:latin typeface="Aptos" panose="020B0004020202020204" pitchFamily="34" charset="0"/>
                <a:ea typeface="Aptos" panose="020B0004020202020204" pitchFamily="34" charset="0"/>
                <a:cs typeface="Times New Roman" panose="02020603050405020304" pitchFamily="18" charset="0"/>
              </a:rPr>
              <a:t>Statista – Prognose zur Entwicklung der Weltbevölkerung von 1950 bis 2100 </a:t>
            </a:r>
            <a:r>
              <a:rPr lang="de-CH"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https://de.statista.com/statistik/daten/studie/1717/umfrage/prognose-zur-entwicklung-der-weltbevoelkerung/</a:t>
            </a:r>
            <a:endParaRPr lang="de-CH"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300"/>
              </a:spcAft>
              <a:buNone/>
            </a:pPr>
            <a:r>
              <a:rPr lang="de-CH" kern="100" dirty="0">
                <a:effectLst/>
                <a:latin typeface="Aptos" panose="020B0004020202020204" pitchFamily="34" charset="0"/>
                <a:ea typeface="Aptos" panose="020B0004020202020204" pitchFamily="34" charset="0"/>
                <a:cs typeface="Times New Roman" panose="02020603050405020304" pitchFamily="18" charset="0"/>
              </a:rPr>
              <a:t>SRF – Geburtenraten sinken stark – was heisst das für die Welt? – </a:t>
            </a:r>
            <a:r>
              <a:rPr lang="de-CH"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6"/>
              </a:rPr>
              <a:t>https://www.srf.ch/news/gesellschaft/neue-studie-geburtenraten-sinken-stark-was-heisst-das-fuer-die-welt</a:t>
            </a:r>
            <a:r>
              <a:rPr lang="de-CH"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300"/>
              </a:spcAft>
              <a:buNone/>
            </a:pPr>
            <a:r>
              <a:rPr lang="de-CH" kern="100" dirty="0">
                <a:effectLst/>
                <a:latin typeface="Aptos" panose="020B0004020202020204" pitchFamily="34" charset="0"/>
                <a:ea typeface="Aptos" panose="020B0004020202020204" pitchFamily="34" charset="0"/>
                <a:cs typeface="Times New Roman" panose="02020603050405020304" pitchFamily="18" charset="0"/>
              </a:rPr>
              <a:t>Hans Rosling – Arzt, Mitgründer “Ärzte ohne Grenzen» Schweden, Professor am Karolinska Institut in Stockholm – TED Talk «</a:t>
            </a:r>
            <a:r>
              <a:rPr lang="de-CH" kern="100" dirty="0" err="1">
                <a:effectLst/>
                <a:latin typeface="Aptos" panose="020B0004020202020204" pitchFamily="34" charset="0"/>
                <a:ea typeface="Aptos" panose="020B0004020202020204" pitchFamily="34" charset="0"/>
                <a:cs typeface="Times New Roman" panose="02020603050405020304" pitchFamily="18" charset="0"/>
              </a:rPr>
              <a:t>Religions</a:t>
            </a:r>
            <a:r>
              <a:rPr lang="de-CH" kern="100" dirty="0">
                <a:effectLst/>
                <a:latin typeface="Aptos" panose="020B0004020202020204" pitchFamily="34" charset="0"/>
                <a:ea typeface="Aptos" panose="020B0004020202020204" pitchFamily="34" charset="0"/>
                <a:cs typeface="Times New Roman" panose="02020603050405020304" pitchFamily="18" charset="0"/>
              </a:rPr>
              <a:t> and </a:t>
            </a:r>
            <a:r>
              <a:rPr lang="de-CH" kern="100" dirty="0" err="1">
                <a:effectLst/>
                <a:latin typeface="Aptos" panose="020B0004020202020204" pitchFamily="34" charset="0"/>
                <a:ea typeface="Aptos" panose="020B0004020202020204" pitchFamily="34" charset="0"/>
                <a:cs typeface="Times New Roman" panose="02020603050405020304" pitchFamily="18" charset="0"/>
              </a:rPr>
              <a:t>babies</a:t>
            </a:r>
            <a:r>
              <a:rPr lang="de-CH" kern="100" dirty="0">
                <a:effectLst/>
                <a:latin typeface="Aptos" panose="020B0004020202020204" pitchFamily="34" charset="0"/>
                <a:ea typeface="Aptos" panose="020B0004020202020204" pitchFamily="34" charset="0"/>
                <a:cs typeface="Times New Roman" panose="02020603050405020304" pitchFamily="18" charset="0"/>
              </a:rPr>
              <a:t>» - </a:t>
            </a:r>
            <a:r>
              <a:rPr lang="de-CH"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a:rPr>
              <a:t>https://www.ted.com/talks/hans_rosling_religions_and_babies</a:t>
            </a:r>
            <a:r>
              <a:rPr lang="de-CH"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300"/>
              </a:spcAft>
            </a:pPr>
            <a:r>
              <a:rPr lang="de-CH" kern="100" dirty="0">
                <a:effectLst/>
                <a:latin typeface="Aptos" panose="020B0004020202020204" pitchFamily="34" charset="0"/>
                <a:ea typeface="Aptos" panose="020B0004020202020204" pitchFamily="34" charset="0"/>
                <a:cs typeface="Times New Roman" panose="02020603050405020304" pitchFamily="18" charset="0"/>
              </a:rPr>
              <a:t>Statistisches Bundesamt Deutschland – Zusammengefasste Geburtenziffer im EU-Vergleich – </a:t>
            </a:r>
            <a:r>
              <a:rPr lang="de-CH"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8"/>
              </a:rPr>
              <a:t>https://www.destatis.de/DE/Themen/Gesellschaft-Umwelt/Bevoelkerung/_Grafik/_Interaktiv/geburten-geburtenziffer-eu-vergleich.html</a:t>
            </a:r>
            <a:r>
              <a:rPr lang="de-CH"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4" name="Title 3">
            <a:extLst>
              <a:ext uri="{FF2B5EF4-FFF2-40B4-BE49-F238E27FC236}">
                <a16:creationId xmlns:a16="http://schemas.microsoft.com/office/drawing/2014/main" id="{63A07C75-C2E7-5DB7-A9E5-1F719A89FCC7}"/>
              </a:ext>
            </a:extLst>
          </p:cNvPr>
          <p:cNvSpPr>
            <a:spLocks noGrp="1"/>
          </p:cNvSpPr>
          <p:nvPr>
            <p:ph type="title"/>
          </p:nvPr>
        </p:nvSpPr>
        <p:spPr/>
        <p:txBody>
          <a:bodyPr/>
          <a:lstStyle/>
          <a:p>
            <a:r>
              <a:rPr lang="en-US" dirty="0" err="1"/>
              <a:t>Quellen</a:t>
            </a:r>
            <a:endParaRPr lang="de-CH" dirty="0"/>
          </a:p>
        </p:txBody>
      </p:sp>
      <p:sp>
        <p:nvSpPr>
          <p:cNvPr id="5" name="Slide Number Placeholder 4">
            <a:extLst>
              <a:ext uri="{FF2B5EF4-FFF2-40B4-BE49-F238E27FC236}">
                <a16:creationId xmlns:a16="http://schemas.microsoft.com/office/drawing/2014/main" id="{FFA7746D-3E8A-9541-71FC-C707331C6248}"/>
              </a:ext>
            </a:extLst>
          </p:cNvPr>
          <p:cNvSpPr>
            <a:spLocks noGrp="1"/>
          </p:cNvSpPr>
          <p:nvPr>
            <p:ph type="sldNum" sz="quarter" idx="12"/>
          </p:nvPr>
        </p:nvSpPr>
        <p:spPr/>
        <p:txBody>
          <a:bodyPr/>
          <a:lstStyle/>
          <a:p>
            <a:fld id="{5A33CB2A-1702-4C1D-9CC4-8D472D39F19E}" type="slidenum">
              <a:rPr lang="en-US" smtClean="0"/>
              <a:t>56</a:t>
            </a:fld>
            <a:endParaRPr lang="en-US"/>
          </a:p>
        </p:txBody>
      </p:sp>
    </p:spTree>
    <p:extLst>
      <p:ext uri="{BB962C8B-B14F-4D97-AF65-F5344CB8AC3E}">
        <p14:creationId xmlns:p14="http://schemas.microsoft.com/office/powerpoint/2010/main" val="26962304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with a mustache and a mustache&#10;&#10;AI-generated content may be incorrect.">
            <a:extLst>
              <a:ext uri="{FF2B5EF4-FFF2-40B4-BE49-F238E27FC236}">
                <a16:creationId xmlns:a16="http://schemas.microsoft.com/office/drawing/2014/main" id="{AE697E4D-D460-F64D-EF6C-6C00AF60CC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94496" y="369737"/>
            <a:ext cx="2433538" cy="3452762"/>
          </a:xfrm>
        </p:spPr>
      </p:pic>
      <p:sp>
        <p:nvSpPr>
          <p:cNvPr id="3" name="Text Placeholder 2">
            <a:extLst>
              <a:ext uri="{FF2B5EF4-FFF2-40B4-BE49-F238E27FC236}">
                <a16:creationId xmlns:a16="http://schemas.microsoft.com/office/drawing/2014/main" id="{59F6FF0C-B77A-E1AB-7A9A-E11DE1E82EEC}"/>
              </a:ext>
            </a:extLst>
          </p:cNvPr>
          <p:cNvSpPr>
            <a:spLocks noGrp="1"/>
          </p:cNvSpPr>
          <p:nvPr>
            <p:ph type="body" sz="half" idx="2"/>
          </p:nvPr>
        </p:nvSpPr>
        <p:spPr>
          <a:xfrm>
            <a:off x="5851935" y="1162370"/>
            <a:ext cx="2610578" cy="1175677"/>
          </a:xfrm>
        </p:spPr>
        <p:txBody>
          <a:bodyPr>
            <a:normAutofit/>
          </a:bodyPr>
          <a:lstStyle/>
          <a:p>
            <a:r>
              <a:rPr lang="en-US" sz="2400" dirty="0" err="1"/>
              <a:t>Einwurf</a:t>
            </a:r>
            <a:r>
              <a:rPr lang="en-US" sz="2400" dirty="0"/>
              <a:t> in die Box </a:t>
            </a:r>
            <a:r>
              <a:rPr lang="en-US" sz="2400" dirty="0" err="1"/>
              <a:t>beim</a:t>
            </a:r>
            <a:r>
              <a:rPr lang="en-US" sz="2400" dirty="0"/>
              <a:t> ‘Butler’</a:t>
            </a:r>
            <a:endParaRPr lang="de-CH" sz="2400" dirty="0"/>
          </a:p>
        </p:txBody>
      </p:sp>
      <p:sp>
        <p:nvSpPr>
          <p:cNvPr id="4" name="Title 3">
            <a:extLst>
              <a:ext uri="{FF2B5EF4-FFF2-40B4-BE49-F238E27FC236}">
                <a16:creationId xmlns:a16="http://schemas.microsoft.com/office/drawing/2014/main" id="{06D1FF6F-8585-7FD7-5B39-75C50EF5F555}"/>
              </a:ext>
            </a:extLst>
          </p:cNvPr>
          <p:cNvSpPr>
            <a:spLocks noGrp="1"/>
          </p:cNvSpPr>
          <p:nvPr>
            <p:ph type="title"/>
          </p:nvPr>
        </p:nvSpPr>
        <p:spPr/>
        <p:txBody>
          <a:bodyPr/>
          <a:lstStyle/>
          <a:p>
            <a:r>
              <a:rPr lang="en-US" dirty="0"/>
              <a:t>Bitte </a:t>
            </a:r>
            <a:r>
              <a:rPr lang="en-US" dirty="0" err="1"/>
              <a:t>gebt</a:t>
            </a:r>
            <a:r>
              <a:rPr lang="en-US" dirty="0"/>
              <a:t> </a:t>
            </a:r>
            <a:r>
              <a:rPr lang="en-US" dirty="0" err="1"/>
              <a:t>uns</a:t>
            </a:r>
            <a:r>
              <a:rPr lang="en-US" dirty="0"/>
              <a:t> Feedback</a:t>
            </a:r>
            <a:endParaRPr lang="de-CH" dirty="0"/>
          </a:p>
        </p:txBody>
      </p:sp>
      <p:sp>
        <p:nvSpPr>
          <p:cNvPr id="5" name="Slide Number Placeholder 4">
            <a:extLst>
              <a:ext uri="{FF2B5EF4-FFF2-40B4-BE49-F238E27FC236}">
                <a16:creationId xmlns:a16="http://schemas.microsoft.com/office/drawing/2014/main" id="{9C7677E3-6C99-504C-22BF-1D6788D0D74B}"/>
              </a:ext>
            </a:extLst>
          </p:cNvPr>
          <p:cNvSpPr>
            <a:spLocks noGrp="1"/>
          </p:cNvSpPr>
          <p:nvPr>
            <p:ph type="sldNum" sz="quarter" idx="12"/>
          </p:nvPr>
        </p:nvSpPr>
        <p:spPr/>
        <p:txBody>
          <a:bodyPr/>
          <a:lstStyle/>
          <a:p>
            <a:fld id="{5A33CB2A-1702-4C1D-9CC4-8D472D39F19E}" type="slidenum">
              <a:rPr lang="en-US" smtClean="0"/>
              <a:t>57</a:t>
            </a:fld>
            <a:endParaRPr lang="en-US"/>
          </a:p>
        </p:txBody>
      </p:sp>
      <p:pic>
        <p:nvPicPr>
          <p:cNvPr id="9" name="Picture 8">
            <a:extLst>
              <a:ext uri="{FF2B5EF4-FFF2-40B4-BE49-F238E27FC236}">
                <a16:creationId xmlns:a16="http://schemas.microsoft.com/office/drawing/2014/main" id="{D759A804-7067-403C-8E3E-E47A8FBCF92D}"/>
              </a:ext>
            </a:extLst>
          </p:cNvPr>
          <p:cNvPicPr>
            <a:picLocks noChangeAspect="1"/>
          </p:cNvPicPr>
          <p:nvPr/>
        </p:nvPicPr>
        <p:blipFill>
          <a:blip r:embed="rId3"/>
          <a:stretch>
            <a:fillRect/>
          </a:stretch>
        </p:blipFill>
        <p:spPr>
          <a:xfrm rot="20221112">
            <a:off x="1173192" y="1558318"/>
            <a:ext cx="3234395" cy="4435742"/>
          </a:xfrm>
          <a:prstGeom prst="rect">
            <a:avLst/>
          </a:prstGeom>
          <a:ln>
            <a:noFill/>
          </a:ln>
          <a:effectLst>
            <a:outerShdw blurRad="292100" dist="139700" dir="2700000" algn="tl" rotWithShape="0">
              <a:srgbClr val="333333">
                <a:alpha val="65000"/>
              </a:srgbClr>
            </a:outerShdw>
          </a:effectLst>
        </p:spPr>
      </p:pic>
      <p:pic>
        <p:nvPicPr>
          <p:cNvPr id="11" name="Picture 10" descr="A close-up of a pencil&#10;&#10;AI-generated content may be incorrect.">
            <a:extLst>
              <a:ext uri="{FF2B5EF4-FFF2-40B4-BE49-F238E27FC236}">
                <a16:creationId xmlns:a16="http://schemas.microsoft.com/office/drawing/2014/main" id="{3D15DC78-6548-2989-4167-EE41B3B333D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33629" y="1162370"/>
            <a:ext cx="3175000" cy="3175000"/>
          </a:xfrm>
          <a:prstGeom prst="rect">
            <a:avLst/>
          </a:prstGeom>
        </p:spPr>
      </p:pic>
      <p:sp>
        <p:nvSpPr>
          <p:cNvPr id="12" name="Text Placeholder 2">
            <a:extLst>
              <a:ext uri="{FF2B5EF4-FFF2-40B4-BE49-F238E27FC236}">
                <a16:creationId xmlns:a16="http://schemas.microsoft.com/office/drawing/2014/main" id="{C80359D4-1BE5-DE88-2079-9DA04D219AC5}"/>
              </a:ext>
            </a:extLst>
          </p:cNvPr>
          <p:cNvSpPr txBox="1">
            <a:spLocks/>
          </p:cNvSpPr>
          <p:nvPr/>
        </p:nvSpPr>
        <p:spPr>
          <a:xfrm>
            <a:off x="5851935" y="4102860"/>
            <a:ext cx="2972888" cy="986726"/>
          </a:xfrm>
          <a:prstGeom prst="rect">
            <a:avLst/>
          </a:prstGeom>
        </p:spPr>
        <p:txBody>
          <a:bodyPr vert="horz" lIns="91440" tIns="45720" rIns="91440" bIns="45720" rtlCol="0">
            <a:normAutofit fontScale="925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Neue Haas Grotesk Text Pro" panose="020B05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Neue Haas Grotesk Text Pro" panose="020B05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t>Und </a:t>
            </a:r>
            <a:r>
              <a:rPr lang="en-US" sz="2400" dirty="0" err="1"/>
              <a:t>Namensschilder</a:t>
            </a:r>
            <a:r>
              <a:rPr lang="en-US" sz="2400" dirty="0"/>
              <a:t> </a:t>
            </a:r>
            <a:r>
              <a:rPr lang="en-US" sz="2400" dirty="0" err="1"/>
              <a:t>nicht</a:t>
            </a:r>
            <a:r>
              <a:rPr lang="en-US" sz="2400" dirty="0"/>
              <a:t> </a:t>
            </a:r>
            <a:r>
              <a:rPr lang="en-US" sz="2400" dirty="0" err="1"/>
              <a:t>vergessen</a:t>
            </a:r>
            <a:r>
              <a:rPr lang="en-US" sz="2400" dirty="0"/>
              <a:t>!</a:t>
            </a:r>
            <a:endParaRPr lang="de-CH" sz="2400" dirty="0"/>
          </a:p>
        </p:txBody>
      </p:sp>
      <p:pic>
        <p:nvPicPr>
          <p:cNvPr id="14" name="Picture 13" descr="A close-up of a name tag&#10;&#10;AI-generated content may be incorrect.">
            <a:extLst>
              <a:ext uri="{FF2B5EF4-FFF2-40B4-BE49-F238E27FC236}">
                <a16:creationId xmlns:a16="http://schemas.microsoft.com/office/drawing/2014/main" id="{7ED51E1E-E2A7-A37B-E497-1C298057235B}"/>
              </a:ext>
            </a:extLst>
          </p:cNvPr>
          <p:cNvPicPr>
            <a:picLocks noChangeAspect="1"/>
          </p:cNvPicPr>
          <p:nvPr/>
        </p:nvPicPr>
        <p:blipFill>
          <a:blip r:embed="rId5">
            <a:extLst>
              <a:ext uri="{28A0092B-C50C-407E-A947-70E740481C1C}">
                <a14:useLocalDpi xmlns:a14="http://schemas.microsoft.com/office/drawing/2010/main" val="0"/>
              </a:ext>
            </a:extLst>
          </a:blip>
          <a:srcRect l="16268" t="37766" r="10856" b="38616"/>
          <a:stretch/>
        </p:blipFill>
        <p:spPr>
          <a:xfrm>
            <a:off x="7346367" y="5089586"/>
            <a:ext cx="3329796" cy="1619699"/>
          </a:xfrm>
          <a:prstGeom prst="rect">
            <a:avLst/>
          </a:prstGeom>
        </p:spPr>
      </p:pic>
    </p:spTree>
    <p:extLst>
      <p:ext uri="{BB962C8B-B14F-4D97-AF65-F5344CB8AC3E}">
        <p14:creationId xmlns:p14="http://schemas.microsoft.com/office/powerpoint/2010/main" val="1921352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F246AE3-F327-9D99-3229-9E2FD25073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503D1D-3713-B431-6D11-FFA8992666EE}"/>
              </a:ext>
            </a:extLst>
          </p:cNvPr>
          <p:cNvSpPr>
            <a:spLocks noGrp="1"/>
          </p:cNvSpPr>
          <p:nvPr>
            <p:ph type="title"/>
          </p:nvPr>
        </p:nvSpPr>
        <p:spPr>
          <a:xfrm>
            <a:off x="520810" y="369737"/>
            <a:ext cx="4257809" cy="720509"/>
          </a:xfrm>
          <a:solidFill>
            <a:srgbClr val="92D050"/>
          </a:solidFill>
        </p:spPr>
        <p:txBody>
          <a:bodyPr anchor="ctr"/>
          <a:lstStyle/>
          <a:p>
            <a:r>
              <a:rPr lang="en-US" dirty="0" err="1"/>
              <a:t>Beispiel</a:t>
            </a:r>
            <a:r>
              <a:rPr lang="en-US" dirty="0"/>
              <a:t> </a:t>
            </a:r>
            <a:r>
              <a:rPr lang="en-US" dirty="0" err="1"/>
              <a:t>Schreiben</a:t>
            </a:r>
            <a:endParaRPr lang="de-CH" dirty="0"/>
          </a:p>
        </p:txBody>
      </p:sp>
      <p:sp>
        <p:nvSpPr>
          <p:cNvPr id="3" name="Content Placeholder 2">
            <a:extLst>
              <a:ext uri="{FF2B5EF4-FFF2-40B4-BE49-F238E27FC236}">
                <a16:creationId xmlns:a16="http://schemas.microsoft.com/office/drawing/2014/main" id="{8EEE6B94-EE2A-7D28-7318-A67BA4D1C655}"/>
              </a:ext>
            </a:extLst>
          </p:cNvPr>
          <p:cNvSpPr>
            <a:spLocks noGrp="1"/>
          </p:cNvSpPr>
          <p:nvPr>
            <p:ph idx="1"/>
          </p:nvPr>
        </p:nvSpPr>
        <p:spPr>
          <a:xfrm>
            <a:off x="516099" y="1274884"/>
            <a:ext cx="4257810" cy="5297685"/>
          </a:xfrm>
          <a:solidFill>
            <a:srgbClr val="92D050"/>
          </a:solidFill>
        </p:spPr>
        <p:txBody>
          <a:bodyPr lIns="180000" tIns="180000" rIns="180000" bIns="180000">
            <a:normAutofit/>
          </a:bodyPr>
          <a:lstStyle/>
          <a:p>
            <a:pPr marL="0" indent="0">
              <a:buNone/>
            </a:pPr>
            <a:r>
              <a:rPr lang="de-CH" sz="1800" dirty="0">
                <a:latin typeface="Bahnschrift SemiCondensed" panose="020B0502040204020203" pitchFamily="34" charset="0"/>
              </a:rPr>
              <a:t>«Du bist ein Werbetexter. Ich brauche drei Absätze an Text, die das Dorf Frümsen in der Gemeinde Sennwald in der Schweiz beschreiben. Nutze bitte noch folgende Stichworte bzw. Fakten: Nussdorf, viele Nussorten, im Rheintal, am Fuss des Alpsteins, </a:t>
            </a:r>
            <a:r>
              <a:rPr lang="de-CH" sz="1800" dirty="0" err="1">
                <a:latin typeface="Bahnschrift SemiCondensed" panose="020B0502040204020203" pitchFamily="34" charset="0"/>
              </a:rPr>
              <a:t>Staubererbahn</a:t>
            </a:r>
            <a:r>
              <a:rPr lang="de-CH" sz="1800" dirty="0">
                <a:latin typeface="Bahnschrift SemiCondensed" panose="020B0502040204020203" pitchFamily="34" charset="0"/>
              </a:rPr>
              <a:t> auf 1400m, gute Verkehrsanbindung, gesunde Luft, ruhig.»</a:t>
            </a:r>
          </a:p>
        </p:txBody>
      </p:sp>
      <p:sp>
        <p:nvSpPr>
          <p:cNvPr id="6" name="Slide Number Placeholder 5">
            <a:extLst>
              <a:ext uri="{FF2B5EF4-FFF2-40B4-BE49-F238E27FC236}">
                <a16:creationId xmlns:a16="http://schemas.microsoft.com/office/drawing/2014/main" id="{32D69351-41EB-073B-1770-41CFFDD12AE3}"/>
              </a:ext>
            </a:extLst>
          </p:cNvPr>
          <p:cNvSpPr>
            <a:spLocks noGrp="1"/>
          </p:cNvSpPr>
          <p:nvPr>
            <p:ph type="sldNum" sz="quarter" idx="12"/>
          </p:nvPr>
        </p:nvSpPr>
        <p:spPr/>
        <p:txBody>
          <a:bodyPr/>
          <a:lstStyle/>
          <a:p>
            <a:fld id="{5A33CB2A-1702-4C1D-9CC4-8D472D39F19E}" type="slidenum">
              <a:rPr lang="en-US" smtClean="0"/>
              <a:t>6</a:t>
            </a:fld>
            <a:endParaRPr lang="en-US"/>
          </a:p>
        </p:txBody>
      </p:sp>
      <p:sp>
        <p:nvSpPr>
          <p:cNvPr id="4" name="Content Placeholder 1">
            <a:extLst>
              <a:ext uri="{FF2B5EF4-FFF2-40B4-BE49-F238E27FC236}">
                <a16:creationId xmlns:a16="http://schemas.microsoft.com/office/drawing/2014/main" id="{82B0A32F-1CA4-3B21-A8BF-625EBDADB627}"/>
              </a:ext>
            </a:extLst>
          </p:cNvPr>
          <p:cNvSpPr txBox="1">
            <a:spLocks/>
          </p:cNvSpPr>
          <p:nvPr/>
        </p:nvSpPr>
        <p:spPr>
          <a:xfrm>
            <a:off x="5414308" y="1274884"/>
            <a:ext cx="6448178" cy="5297684"/>
          </a:xfrm>
          <a:prstGeom prst="rect">
            <a:avLst/>
          </a:prstGeom>
          <a:solidFill>
            <a:schemeClr val="bg1"/>
          </a:solidFill>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sz="1400" b="1" dirty="0"/>
              <a:t>Frümsen – das Nussdorf mit Weitblick</a:t>
            </a:r>
            <a:br>
              <a:rPr lang="de-CH" sz="1400" dirty="0"/>
            </a:br>
            <a:r>
              <a:rPr lang="de-CH" sz="1400" dirty="0"/>
              <a:t>Eingebettet im idyllischen Rheintal und am Fuss des imposanten Alpsteins liegt Frümsen – ein charmantes Dorf der Gemeinde Sennwald, das nicht nur durch seine ruhige Lage und gesunde Luft begeistert, sondern auch durch seine besondere Liebe zur Nuss. In Frümsen gedeihen zahlreiche Nussarten, und das Dorf ist stolz auf seine Tradition rund um die vielseitige Frucht. Kein Wunder also, dass es liebevoll als </a:t>
            </a:r>
            <a:r>
              <a:rPr lang="de-CH" sz="1400" i="1" dirty="0"/>
              <a:t>Nussdorf</a:t>
            </a:r>
            <a:r>
              <a:rPr lang="de-CH" sz="1400" dirty="0"/>
              <a:t> bekannt ist.</a:t>
            </a:r>
          </a:p>
          <a:p>
            <a:pPr marL="0" indent="0">
              <a:buNone/>
            </a:pPr>
            <a:r>
              <a:rPr lang="de-CH" sz="1400" b="1" dirty="0"/>
              <a:t>Natur erleben – direkt vor der Haustür</a:t>
            </a:r>
            <a:br>
              <a:rPr lang="de-CH" sz="1400" dirty="0"/>
            </a:br>
            <a:r>
              <a:rPr lang="de-CH" sz="1400" dirty="0"/>
              <a:t>Wer Frümsen besucht oder hier lebt, spürt sofort die Nähe zur Natur. Mit der nahegelegenen </a:t>
            </a:r>
            <a:r>
              <a:rPr lang="de-CH" sz="1400" i="1" dirty="0" err="1"/>
              <a:t>Staubererbahn</a:t>
            </a:r>
            <a:r>
              <a:rPr lang="de-CH" sz="1400" dirty="0"/>
              <a:t> gelangt man in wenigen Minuten auf 1'400 Meter Höhe – der perfekte Ausgangspunkt für Wanderungen, Bergtouren und atemberaubende Panoramablicke über das Rheintal. Die ruhige Umgebung und die klare Bergluft machen Frümsen zu einem Ort, an dem Körper und Geist aufatmen können.</a:t>
            </a:r>
          </a:p>
          <a:p>
            <a:pPr marL="0" indent="0">
              <a:buNone/>
            </a:pPr>
            <a:r>
              <a:rPr lang="de-CH" sz="1400" b="1" dirty="0"/>
              <a:t>Gut erreichbar, weit weg vom Alltag</a:t>
            </a:r>
            <a:br>
              <a:rPr lang="de-CH" sz="1400" dirty="0"/>
            </a:br>
            <a:r>
              <a:rPr lang="de-CH" sz="1400" dirty="0"/>
              <a:t>Trotz seiner ruhigen Lage ist Frümsen verkehrstechnisch hervorragend angebunden – ob ins nahegelegene Buchs, nach St. Gallen oder über die Grenze nach Liechtenstein und Österreich. So vereint das Dorf auf einzigartige Weise Erholung und Erreichbarkeit, Natur und Lebensqualität. Frümsen ist ein Ort, an dem man die Welt nicht vergisst – aber sie gern einmal hinter sich lässt.</a:t>
            </a:r>
          </a:p>
        </p:txBody>
      </p:sp>
    </p:spTree>
    <p:extLst>
      <p:ext uri="{BB962C8B-B14F-4D97-AF65-F5344CB8AC3E}">
        <p14:creationId xmlns:p14="http://schemas.microsoft.com/office/powerpoint/2010/main" val="165832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3A194-0EC7-FBAF-DA6F-8CBF5326A60D}"/>
              </a:ext>
            </a:extLst>
          </p:cNvPr>
          <p:cNvSpPr>
            <a:spLocks noGrp="1"/>
          </p:cNvSpPr>
          <p:nvPr>
            <p:ph type="title"/>
          </p:nvPr>
        </p:nvSpPr>
        <p:spPr/>
        <p:txBody>
          <a:bodyPr>
            <a:normAutofit/>
          </a:bodyPr>
          <a:lstStyle/>
          <a:p>
            <a:r>
              <a:rPr lang="en-US" sz="2700" dirty="0"/>
              <a:t>Wie </a:t>
            </a:r>
            <a:r>
              <a:rPr lang="en-US" sz="2700" dirty="0" err="1"/>
              <a:t>funktioniert’s</a:t>
            </a:r>
            <a:r>
              <a:rPr lang="en-US" sz="2700" dirty="0"/>
              <a:t>?</a:t>
            </a:r>
            <a:endParaRPr lang="de-CH" dirty="0"/>
          </a:p>
        </p:txBody>
      </p:sp>
      <p:pic>
        <p:nvPicPr>
          <p:cNvPr id="8" name="Content Placeholder 7" descr="A screenshot of a computer&#10;&#10;Description automatically generated">
            <a:extLst>
              <a:ext uri="{FF2B5EF4-FFF2-40B4-BE49-F238E27FC236}">
                <a16:creationId xmlns:a16="http://schemas.microsoft.com/office/drawing/2014/main" id="{D4DE50B0-AF4A-A96D-ABA5-6F409B4C0C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2777" y="1513683"/>
            <a:ext cx="4879975" cy="3979922"/>
          </a:xfrm>
        </p:spPr>
      </p:pic>
      <p:sp>
        <p:nvSpPr>
          <p:cNvPr id="6" name="Slide Number Placeholder 5">
            <a:extLst>
              <a:ext uri="{FF2B5EF4-FFF2-40B4-BE49-F238E27FC236}">
                <a16:creationId xmlns:a16="http://schemas.microsoft.com/office/drawing/2014/main" id="{B441B645-D01C-E253-1834-2C3B7DCFCC58}"/>
              </a:ext>
            </a:extLst>
          </p:cNvPr>
          <p:cNvSpPr>
            <a:spLocks noGrp="1"/>
          </p:cNvSpPr>
          <p:nvPr>
            <p:ph type="sldNum" sz="quarter" idx="12"/>
          </p:nvPr>
        </p:nvSpPr>
        <p:spPr/>
        <p:txBody>
          <a:bodyPr/>
          <a:lstStyle/>
          <a:p>
            <a:fld id="{5A33CB2A-1702-4C1D-9CC4-8D472D39F19E}" type="slidenum">
              <a:rPr lang="en-US" smtClean="0"/>
              <a:t>7</a:t>
            </a:fld>
            <a:endParaRPr lang="en-US"/>
          </a:p>
        </p:txBody>
      </p:sp>
    </p:spTree>
    <p:extLst>
      <p:ext uri="{BB962C8B-B14F-4D97-AF65-F5344CB8AC3E}">
        <p14:creationId xmlns:p14="http://schemas.microsoft.com/office/powerpoint/2010/main" val="326406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A5B9C-6D4D-4203-FE86-8D4291ADA96F}"/>
              </a:ext>
            </a:extLst>
          </p:cNvPr>
          <p:cNvSpPr>
            <a:spLocks noGrp="1"/>
          </p:cNvSpPr>
          <p:nvPr>
            <p:ph type="title"/>
          </p:nvPr>
        </p:nvSpPr>
        <p:spPr/>
        <p:txBody>
          <a:bodyPr vert="horz" lIns="91440" tIns="45720" rIns="91440" bIns="45720" rtlCol="0" anchor="t">
            <a:normAutofit/>
          </a:bodyPr>
          <a:lstStyle/>
          <a:p>
            <a:r>
              <a:rPr lang="en-US" sz="2700" dirty="0"/>
              <a:t>Wie </a:t>
            </a:r>
            <a:r>
              <a:rPr lang="en-US" sz="2700" dirty="0" err="1"/>
              <a:t>funktioniert’s</a:t>
            </a:r>
            <a:endParaRPr lang="de-CH" sz="2700" dirty="0"/>
          </a:p>
        </p:txBody>
      </p:sp>
      <p:pic>
        <p:nvPicPr>
          <p:cNvPr id="8" name="Content Placeholder 7">
            <a:extLst>
              <a:ext uri="{FF2B5EF4-FFF2-40B4-BE49-F238E27FC236}">
                <a16:creationId xmlns:a16="http://schemas.microsoft.com/office/drawing/2014/main" id="{74799042-E4D9-EC88-CC06-8E0D9A075BC2}"/>
              </a:ext>
            </a:extLst>
          </p:cNvPr>
          <p:cNvPicPr>
            <a:picLocks noGrp="1" noChangeAspect="1"/>
          </p:cNvPicPr>
          <p:nvPr>
            <p:ph idx="1"/>
          </p:nvPr>
        </p:nvPicPr>
        <p:blipFill>
          <a:blip r:embed="rId2"/>
          <a:stretch>
            <a:fillRect/>
          </a:stretch>
        </p:blipFill>
        <p:spPr>
          <a:xfrm>
            <a:off x="1672367" y="1282326"/>
            <a:ext cx="8847267" cy="5219700"/>
          </a:xfrm>
        </p:spPr>
      </p:pic>
      <p:sp>
        <p:nvSpPr>
          <p:cNvPr id="6" name="Slide Number Placeholder 5">
            <a:extLst>
              <a:ext uri="{FF2B5EF4-FFF2-40B4-BE49-F238E27FC236}">
                <a16:creationId xmlns:a16="http://schemas.microsoft.com/office/drawing/2014/main" id="{52E18A9A-B02F-4A6E-806D-C9700524A588}"/>
              </a:ext>
            </a:extLst>
          </p:cNvPr>
          <p:cNvSpPr>
            <a:spLocks noGrp="1"/>
          </p:cNvSpPr>
          <p:nvPr>
            <p:ph type="sldNum" sz="quarter" idx="12"/>
          </p:nvPr>
        </p:nvSpPr>
        <p:spPr/>
        <p:txBody>
          <a:bodyPr/>
          <a:lstStyle/>
          <a:p>
            <a:fld id="{5A33CB2A-1702-4C1D-9CC4-8D472D39F19E}" type="slidenum">
              <a:rPr lang="en-US" smtClean="0"/>
              <a:t>8</a:t>
            </a:fld>
            <a:endParaRPr lang="en-US"/>
          </a:p>
        </p:txBody>
      </p:sp>
      <p:sp>
        <p:nvSpPr>
          <p:cNvPr id="3" name="Speech Bubble: Rectangle with Corners Rounded 2">
            <a:extLst>
              <a:ext uri="{FF2B5EF4-FFF2-40B4-BE49-F238E27FC236}">
                <a16:creationId xmlns:a16="http://schemas.microsoft.com/office/drawing/2014/main" id="{C346900F-1F11-CD38-202E-A502111B4DA8}"/>
              </a:ext>
            </a:extLst>
          </p:cNvPr>
          <p:cNvSpPr/>
          <p:nvPr/>
        </p:nvSpPr>
        <p:spPr>
          <a:xfrm>
            <a:off x="324465" y="2020518"/>
            <a:ext cx="3480619" cy="1629697"/>
          </a:xfrm>
          <a:prstGeom prst="wedgeRoundRectCallout">
            <a:avLst>
              <a:gd name="adj1" fmla="val -6850"/>
              <a:gd name="adj2" fmla="val 10050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t>Je grösser die Datenbasis an analysierten Texten, desto besser die Vorhersage, was als nächstes kommen kann.</a:t>
            </a:r>
          </a:p>
        </p:txBody>
      </p:sp>
    </p:spTree>
    <p:extLst>
      <p:ext uri="{BB962C8B-B14F-4D97-AF65-F5344CB8AC3E}">
        <p14:creationId xmlns:p14="http://schemas.microsoft.com/office/powerpoint/2010/main" val="53332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47AAC-BEC8-F4D3-2537-DF814758C3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72BF73-2CB9-78D3-4640-5C185C5CED63}"/>
              </a:ext>
            </a:extLst>
          </p:cNvPr>
          <p:cNvSpPr>
            <a:spLocks noGrp="1"/>
          </p:cNvSpPr>
          <p:nvPr>
            <p:ph type="title"/>
          </p:nvPr>
        </p:nvSpPr>
        <p:spPr/>
        <p:txBody>
          <a:bodyPr>
            <a:normAutofit/>
          </a:bodyPr>
          <a:lstStyle/>
          <a:p>
            <a:r>
              <a:rPr lang="en-US" sz="2700" dirty="0"/>
              <a:t>Wie </a:t>
            </a:r>
            <a:r>
              <a:rPr lang="en-US" sz="2700" dirty="0" err="1"/>
              <a:t>funktioniert’s</a:t>
            </a:r>
            <a:r>
              <a:rPr lang="en-US" sz="2700" dirty="0"/>
              <a:t>?</a:t>
            </a:r>
            <a:endParaRPr lang="de-CH" dirty="0"/>
          </a:p>
        </p:txBody>
      </p:sp>
      <p:sp>
        <p:nvSpPr>
          <p:cNvPr id="6" name="Slide Number Placeholder 5">
            <a:extLst>
              <a:ext uri="{FF2B5EF4-FFF2-40B4-BE49-F238E27FC236}">
                <a16:creationId xmlns:a16="http://schemas.microsoft.com/office/drawing/2014/main" id="{B9889196-DFA9-1BEF-4367-6E02D1C6A58B}"/>
              </a:ext>
            </a:extLst>
          </p:cNvPr>
          <p:cNvSpPr>
            <a:spLocks noGrp="1"/>
          </p:cNvSpPr>
          <p:nvPr>
            <p:ph type="sldNum" sz="quarter" idx="12"/>
          </p:nvPr>
        </p:nvSpPr>
        <p:spPr/>
        <p:txBody>
          <a:bodyPr/>
          <a:lstStyle/>
          <a:p>
            <a:fld id="{5A33CB2A-1702-4C1D-9CC4-8D472D39F19E}" type="slidenum">
              <a:rPr lang="en-US" smtClean="0"/>
              <a:t>9</a:t>
            </a:fld>
            <a:endParaRPr lang="en-US"/>
          </a:p>
        </p:txBody>
      </p:sp>
      <p:sp>
        <p:nvSpPr>
          <p:cNvPr id="9" name="Content Placeholder 14">
            <a:extLst>
              <a:ext uri="{FF2B5EF4-FFF2-40B4-BE49-F238E27FC236}">
                <a16:creationId xmlns:a16="http://schemas.microsoft.com/office/drawing/2014/main" id="{C7281660-FA3D-B468-22EA-0E607FADD8A5}"/>
              </a:ext>
            </a:extLst>
          </p:cNvPr>
          <p:cNvSpPr txBox="1">
            <a:spLocks/>
          </p:cNvSpPr>
          <p:nvPr/>
        </p:nvSpPr>
        <p:spPr>
          <a:xfrm>
            <a:off x="5925710" y="1439543"/>
            <a:ext cx="5687913" cy="504872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b="1" dirty="0"/>
              <a:t>Sätze bilden</a:t>
            </a:r>
          </a:p>
          <a:p>
            <a:pPr marL="0" indent="0">
              <a:buFont typeface="Arial" panose="020B0604020202020204" pitchFamily="34" charset="0"/>
              <a:buNone/>
            </a:pPr>
            <a:endParaRPr lang="de-CH" dirty="0"/>
          </a:p>
          <a:p>
            <a:pPr marL="342900" indent="-342900">
              <a:buAutoNum type="arabicPeriod"/>
            </a:pPr>
            <a:r>
              <a:rPr lang="de-CH" dirty="0"/>
              <a:t>Sammle eine Auswahl an wahrscheinlichen, nächsten Worten.</a:t>
            </a:r>
          </a:p>
          <a:p>
            <a:pPr marL="342900" indent="-342900">
              <a:buAutoNum type="arabicPeriod"/>
            </a:pPr>
            <a:r>
              <a:rPr lang="de-CH" dirty="0"/>
              <a:t>Wähle daraus zufällig</a:t>
            </a:r>
          </a:p>
          <a:p>
            <a:pPr marL="342900" indent="-342900">
              <a:buAutoNum type="arabicPeriod"/>
            </a:pPr>
            <a:r>
              <a:rPr lang="de-CH" dirty="0"/>
              <a:t>Zurück zu 1.</a:t>
            </a:r>
          </a:p>
          <a:p>
            <a:pPr marL="342900" indent="-342900">
              <a:buAutoNum type="arabicPeriod"/>
            </a:pPr>
            <a:endParaRPr lang="de-CH" dirty="0"/>
          </a:p>
          <a:p>
            <a:pPr marL="361950" indent="-361950">
              <a:buNone/>
            </a:pPr>
            <a:r>
              <a:rPr lang="de-CH" dirty="0"/>
              <a:t>=&gt;	Wahrscheinlichkeiten und Zufall sind die Kerngrössen!</a:t>
            </a:r>
          </a:p>
        </p:txBody>
      </p:sp>
      <p:pic>
        <p:nvPicPr>
          <p:cNvPr id="13" name="Picture 12" descr="A pair of dice with black dots&#10;&#10;Description automatically generated">
            <a:extLst>
              <a:ext uri="{FF2B5EF4-FFF2-40B4-BE49-F238E27FC236}">
                <a16:creationId xmlns:a16="http://schemas.microsoft.com/office/drawing/2014/main" id="{284184B5-3F4B-721D-11EC-9647C1B896C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2807" y="2632810"/>
            <a:ext cx="1873287" cy="1873287"/>
          </a:xfrm>
          <a:prstGeom prst="rect">
            <a:avLst/>
          </a:prstGeom>
        </p:spPr>
      </p:pic>
      <p:pic>
        <p:nvPicPr>
          <p:cNvPr id="11" name="Picture 10">
            <a:extLst>
              <a:ext uri="{FF2B5EF4-FFF2-40B4-BE49-F238E27FC236}">
                <a16:creationId xmlns:a16="http://schemas.microsoft.com/office/drawing/2014/main" id="{8107794D-3324-4C55-515B-90424EF39B4D}"/>
              </a:ext>
            </a:extLst>
          </p:cNvPr>
          <p:cNvPicPr>
            <a:picLocks noChangeAspect="1"/>
          </p:cNvPicPr>
          <p:nvPr/>
        </p:nvPicPr>
        <p:blipFill>
          <a:blip r:embed="rId3"/>
          <a:stretch>
            <a:fillRect/>
          </a:stretch>
        </p:blipFill>
        <p:spPr>
          <a:xfrm>
            <a:off x="461740" y="1536357"/>
            <a:ext cx="3551067" cy="3785286"/>
          </a:xfrm>
          <a:prstGeom prst="rect">
            <a:avLst/>
          </a:prstGeom>
        </p:spPr>
      </p:pic>
    </p:spTree>
    <p:extLst>
      <p:ext uri="{BB962C8B-B14F-4D97-AF65-F5344CB8AC3E}">
        <p14:creationId xmlns:p14="http://schemas.microsoft.com/office/powerpoint/2010/main" val="2716866174"/>
      </p:ext>
    </p:extLst>
  </p:cSld>
  <p:clrMapOvr>
    <a:masterClrMapping/>
  </p:clrMapOvr>
</p:sld>
</file>

<file path=ppt/theme/theme1.xml><?xml version="1.0" encoding="utf-8"?>
<a:theme xmlns:a="http://schemas.openxmlformats.org/drawingml/2006/main" name="SwellVTI">
  <a:themeElements>
    <a:clrScheme name="AnalogousFromRegularSeedRightStep">
      <a:dk1>
        <a:srgbClr val="000000"/>
      </a:dk1>
      <a:lt1>
        <a:srgbClr val="FFFFFF"/>
      </a:lt1>
      <a:dk2>
        <a:srgbClr val="412724"/>
      </a:dk2>
      <a:lt2>
        <a:srgbClr val="E2E8E4"/>
      </a:lt2>
      <a:accent1>
        <a:srgbClr val="D739AE"/>
      </a:accent1>
      <a:accent2>
        <a:srgbClr val="C5275A"/>
      </a:accent2>
      <a:accent3>
        <a:srgbClr val="D74839"/>
      </a:accent3>
      <a:accent4>
        <a:srgbClr val="C57827"/>
      </a:accent4>
      <a:accent5>
        <a:srgbClr val="B0A72F"/>
      </a:accent5>
      <a:accent6>
        <a:srgbClr val="81B223"/>
      </a:accent6>
      <a:hlink>
        <a:srgbClr val="31944B"/>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llVTI" id="{8361A04D-931A-43DC-973B-1B0B1DD5DECC}" vid="{6DDB23E8-D18E-4BDA-98D6-324466149E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9d258917-277f-42cd-a3cd-14c4e9ee58bc}" enabled="1" method="Standard" siteId="{38ae3bcd-9579-4fd4-adda-b42e1495d55a}" contentBits="0" removed="0"/>
</clbl:labelList>
</file>

<file path=docProps/app.xml><?xml version="1.0" encoding="utf-8"?>
<Properties xmlns="http://schemas.openxmlformats.org/officeDocument/2006/extended-properties" xmlns:vt="http://schemas.openxmlformats.org/officeDocument/2006/docPropsVTypes">
  <TotalTime>0</TotalTime>
  <Words>4576</Words>
  <Application>Microsoft Office PowerPoint</Application>
  <PresentationFormat>Widescreen</PresentationFormat>
  <Paragraphs>506</Paragraphs>
  <Slides>57</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Aptos</vt:lpstr>
      <vt:lpstr>Arial</vt:lpstr>
      <vt:lpstr>Bahnschrift SemiCondensed</vt:lpstr>
      <vt:lpstr>Cascadia Code</vt:lpstr>
      <vt:lpstr>Freestyle Script</vt:lpstr>
      <vt:lpstr>Neue Haas Grotesk Text Pro</vt:lpstr>
      <vt:lpstr>Symbol</vt:lpstr>
      <vt:lpstr>SwellVTI</vt:lpstr>
      <vt:lpstr>Willkommen zur </vt:lpstr>
      <vt:lpstr>PowerPoint Presentation</vt:lpstr>
      <vt:lpstr>PowerPoint Presentation</vt:lpstr>
      <vt:lpstr>Beispiel Kochen</vt:lpstr>
      <vt:lpstr>Beispiel Empfehlung</vt:lpstr>
      <vt:lpstr>Beispiel Schreiben</vt:lpstr>
      <vt:lpstr>Wie funktioniert’s?</vt:lpstr>
      <vt:lpstr>Wie funktioniert’s</vt:lpstr>
      <vt:lpstr>Wie funktioniert’s?</vt:lpstr>
      <vt:lpstr>Konsequenzen</vt:lpstr>
      <vt:lpstr>Beispiel - Negativ</vt:lpstr>
      <vt:lpstr>Anwendungsbeispiele (Text)</vt:lpstr>
      <vt:lpstr>Beispiel Eulenhof</vt:lpstr>
      <vt:lpstr>Beispiel Stil</vt:lpstr>
      <vt:lpstr>Beispiel Dichten</vt:lpstr>
      <vt:lpstr>Beispiel Übersetzen</vt:lpstr>
      <vt:lpstr>Prompt-Optimierung</vt:lpstr>
      <vt:lpstr>Weitere Tipps</vt:lpstr>
      <vt:lpstr>Wo gibt’s das? Was kostet es?</vt:lpstr>
      <vt:lpstr>Jetzt mal live…</vt:lpstr>
      <vt:lpstr>Vorschau</vt:lpstr>
      <vt:lpstr>PowerPoint Presentation</vt:lpstr>
      <vt:lpstr>Fakt 1</vt:lpstr>
      <vt:lpstr>Gründe für die 2.1</vt:lpstr>
      <vt:lpstr>In Europa sind wir schon weiter</vt:lpstr>
      <vt:lpstr>Fakt 2</vt:lpstr>
      <vt:lpstr>Frage</vt:lpstr>
      <vt:lpstr>Kistenmodell nach Rosling  (1 Box ~= 1 Milliarde, Geburtenrate konstant=2.1)</vt:lpstr>
      <vt:lpstr>Vorschau</vt:lpstr>
      <vt:lpstr>PowerPoint Presentation</vt:lpstr>
      <vt:lpstr>Warum kauft man im Ausland?</vt:lpstr>
      <vt:lpstr>Wie ist es ohne Zölle?</vt:lpstr>
      <vt:lpstr>Wie ist es mit Zöllen?</vt:lpstr>
      <vt:lpstr>Konsequenzen</vt:lpstr>
      <vt:lpstr>Alternativen</vt:lpstr>
      <vt:lpstr>Pause</vt:lpstr>
      <vt:lpstr>PowerPoint Presentation</vt:lpstr>
      <vt:lpstr>Der grösste Fehler ist…</vt:lpstr>
      <vt:lpstr>Was ist das Ziel?</vt:lpstr>
      <vt:lpstr>Tipps</vt:lpstr>
      <vt:lpstr>Was sind die grössten Fallen für Paare?</vt:lpstr>
      <vt:lpstr>Ein Beispiel: Was machen wir?</vt:lpstr>
      <vt:lpstr>Ein Beispiel: Was machen wir?</vt:lpstr>
      <vt:lpstr>PowerPoint Presentation</vt:lpstr>
      <vt:lpstr>Eine Geschichte – Melanesien, 2. Weltkrieg</vt:lpstr>
      <vt:lpstr>Warum?</vt:lpstr>
      <vt:lpstr>Uns kann das doch nicht passieren, oder?</vt:lpstr>
      <vt:lpstr>Leider…</vt:lpstr>
      <vt:lpstr>PowerPoint Presentation</vt:lpstr>
      <vt:lpstr>Warum essen wir Popcorn zu Filmen?</vt:lpstr>
      <vt:lpstr>100 Hertz reduziert Reiseübelkeit</vt:lpstr>
      <vt:lpstr>Gib mir Tiernamen</vt:lpstr>
      <vt:lpstr>Lachse werden mutiger</vt:lpstr>
      <vt:lpstr>Affen jodeln besser als Menschen</vt:lpstr>
      <vt:lpstr>Quellen</vt:lpstr>
      <vt:lpstr>Quellen</vt:lpstr>
      <vt:lpstr>Bitte gebt uns 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Künstliche Intelligenz</dc:title>
  <dc:creator>Michael Denzlein</dc:creator>
  <cp:lastModifiedBy>Michael Denzlein</cp:lastModifiedBy>
  <cp:revision>29</cp:revision>
  <dcterms:created xsi:type="dcterms:W3CDTF">2024-05-20T08:56:39Z</dcterms:created>
  <dcterms:modified xsi:type="dcterms:W3CDTF">2025-04-25T20:10:18Z</dcterms:modified>
</cp:coreProperties>
</file>